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684" r:id="rId4"/>
    <p:sldMasterId id="2147483696" r:id="rId5"/>
    <p:sldMasterId id="2147483708" r:id="rId6"/>
    <p:sldMasterId id="2147483731" r:id="rId7"/>
    <p:sldMasterId id="2147483756" r:id="rId8"/>
  </p:sldMasterIdLst>
  <p:notesMasterIdLst>
    <p:notesMasterId r:id="rId54"/>
  </p:notesMasterIdLst>
  <p:handoutMasterIdLst>
    <p:handoutMasterId r:id="rId55"/>
  </p:handoutMasterIdLst>
  <p:sldIdLst>
    <p:sldId id="350" r:id="rId9"/>
    <p:sldId id="351" r:id="rId10"/>
    <p:sldId id="316" r:id="rId11"/>
    <p:sldId id="317" r:id="rId12"/>
    <p:sldId id="313" r:id="rId13"/>
    <p:sldId id="319" r:id="rId14"/>
    <p:sldId id="348" r:id="rId15"/>
    <p:sldId id="346" r:id="rId16"/>
    <p:sldId id="320" r:id="rId17"/>
    <p:sldId id="322" r:id="rId18"/>
    <p:sldId id="323" r:id="rId19"/>
    <p:sldId id="324" r:id="rId20"/>
    <p:sldId id="325" r:id="rId21"/>
    <p:sldId id="326" r:id="rId22"/>
    <p:sldId id="349" r:id="rId23"/>
    <p:sldId id="327" r:id="rId24"/>
    <p:sldId id="328" r:id="rId25"/>
    <p:sldId id="347" r:id="rId26"/>
    <p:sldId id="330" r:id="rId27"/>
    <p:sldId id="331" r:id="rId28"/>
    <p:sldId id="332" r:id="rId29"/>
    <p:sldId id="333" r:id="rId30"/>
    <p:sldId id="334" r:id="rId31"/>
    <p:sldId id="335" r:id="rId32"/>
    <p:sldId id="336" r:id="rId33"/>
    <p:sldId id="337" r:id="rId34"/>
    <p:sldId id="339" r:id="rId35"/>
    <p:sldId id="341" r:id="rId36"/>
    <p:sldId id="338" r:id="rId37"/>
    <p:sldId id="342" r:id="rId38"/>
    <p:sldId id="343" r:id="rId39"/>
    <p:sldId id="344" r:id="rId40"/>
    <p:sldId id="345" r:id="rId41"/>
    <p:sldId id="340" r:id="rId42"/>
    <p:sldId id="352" r:id="rId43"/>
    <p:sldId id="259" r:id="rId44"/>
    <p:sldId id="353" r:id="rId45"/>
    <p:sldId id="354" r:id="rId46"/>
    <p:sldId id="355" r:id="rId47"/>
    <p:sldId id="356" r:id="rId48"/>
    <p:sldId id="357" r:id="rId49"/>
    <p:sldId id="358" r:id="rId50"/>
    <p:sldId id="308" r:id="rId51"/>
    <p:sldId id="309" r:id="rId52"/>
    <p:sldId id="307"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E8F"/>
    <a:srgbClr val="72B600"/>
    <a:srgbClr val="2E5770"/>
    <a:srgbClr val="FFFFFF"/>
    <a:srgbClr val="1F3A49"/>
    <a:srgbClr val="7C6A55"/>
    <a:srgbClr val="A72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p:cViewPr varScale="1">
        <p:scale>
          <a:sx n="69" d="100"/>
          <a:sy n="69" d="100"/>
        </p:scale>
        <p:origin x="294" y="54"/>
      </p:cViewPr>
      <p:guideLst/>
    </p:cSldViewPr>
  </p:slideViewPr>
  <p:notesTextViewPr>
    <p:cViewPr>
      <p:scale>
        <a:sx n="1" d="1"/>
        <a:sy n="1" d="1"/>
      </p:scale>
      <p:origin x="0" y="0"/>
    </p:cViewPr>
  </p:notesTextViewPr>
  <p:notesViewPr>
    <p:cSldViewPr snapToGrid="0">
      <p:cViewPr varScale="1">
        <p:scale>
          <a:sx n="74" d="100"/>
          <a:sy n="74" d="100"/>
        </p:scale>
        <p:origin x="315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712DA6-ECB9-4A0F-86D3-7AB1160BFA59}" type="slidenum">
              <a:rPr lang="en-US" smtClean="0"/>
              <a:t>‹#›</a:t>
            </a:fld>
            <a:endParaRPr lang="en-US" dirty="0"/>
          </a:p>
        </p:txBody>
      </p:sp>
    </p:spTree>
    <p:extLst>
      <p:ext uri="{BB962C8B-B14F-4D97-AF65-F5344CB8AC3E}">
        <p14:creationId xmlns:p14="http://schemas.microsoft.com/office/powerpoint/2010/main" val="11948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3E102E-B059-4F69-A9A7-F5454CEB18F7}" type="datetimeFigureOut">
              <a:rPr lang="en-US" smtClean="0"/>
              <a:t>10/6/2023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8FB997-3003-4CF7-90B9-8D33BF49719A}" type="slidenum">
              <a:rPr lang="en-US" smtClean="0"/>
              <a:t>‹#›</a:t>
            </a:fld>
            <a:endParaRPr lang="en-US" dirty="0"/>
          </a:p>
        </p:txBody>
      </p:sp>
    </p:spTree>
    <p:extLst>
      <p:ext uri="{BB962C8B-B14F-4D97-AF65-F5344CB8AC3E}">
        <p14:creationId xmlns:p14="http://schemas.microsoft.com/office/powerpoint/2010/main" val="385267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B6638-2D7E-452B-8702-553629210368}" type="slidenum">
              <a:rPr lang="en-US" smtClean="0"/>
              <a:t>35</a:t>
            </a:fld>
            <a:endParaRPr lang="en-US" dirty="0"/>
          </a:p>
        </p:txBody>
      </p:sp>
    </p:spTree>
    <p:extLst>
      <p:ext uri="{BB962C8B-B14F-4D97-AF65-F5344CB8AC3E}">
        <p14:creationId xmlns:p14="http://schemas.microsoft.com/office/powerpoint/2010/main" val="392507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buClr>
                <a:srgbClr val="72B600"/>
              </a:buClr>
              <a:defRPr baseline="0">
                <a:solidFill>
                  <a:schemeClr val="bg1"/>
                </a:solidFill>
                <a:latin typeface="Arial" panose="020B0604020202020204" pitchFamily="34" charset="0"/>
                <a:cs typeface="Arial" panose="020B0604020202020204" pitchFamily="34" charset="0"/>
              </a:defRPr>
            </a:lvl1pPr>
            <a:lvl2pPr>
              <a:buClr>
                <a:srgbClr val="72B600"/>
              </a:buClr>
              <a:defRPr baseline="0">
                <a:solidFill>
                  <a:schemeClr val="bg1"/>
                </a:solidFill>
                <a:latin typeface="Arial" panose="020B0604020202020204" pitchFamily="34" charset="0"/>
                <a:cs typeface="Arial" panose="020B0604020202020204" pitchFamily="34" charset="0"/>
              </a:defRPr>
            </a:lvl2pPr>
            <a:lvl3pPr>
              <a:buClr>
                <a:srgbClr val="72B600"/>
              </a:buClr>
              <a:defRPr baseline="0">
                <a:solidFill>
                  <a:schemeClr val="bg1"/>
                </a:solidFill>
                <a:latin typeface="Arial" panose="020B0604020202020204" pitchFamily="34" charset="0"/>
                <a:cs typeface="Arial" panose="020B0604020202020204" pitchFamily="34" charset="0"/>
              </a:defRPr>
            </a:lvl3pPr>
            <a:lvl4pPr>
              <a:buClr>
                <a:srgbClr val="72B600"/>
              </a:buClr>
              <a:defRPr baseline="0">
                <a:solidFill>
                  <a:schemeClr val="bg1"/>
                </a:solidFill>
                <a:latin typeface="Arial" panose="020B0604020202020204" pitchFamily="34" charset="0"/>
                <a:cs typeface="Arial" panose="020B0604020202020204" pitchFamily="34" charset="0"/>
              </a:defRPr>
            </a:lvl4pPr>
            <a:lvl5pPr>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46290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179616"/>
            <a:ext cx="5157787" cy="368458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79616"/>
            <a:ext cx="5183188" cy="368458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625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bottom no tag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55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End Slide - head and green sub 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354" y="3547437"/>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10195" y="5090972"/>
            <a:ext cx="9144000" cy="1655762"/>
          </a:xfrm>
        </p:spPr>
        <p:txBody>
          <a:bodyPr/>
          <a:lstStyle>
            <a:lvl1pPr marL="0" indent="0" algn="l">
              <a:buNone/>
              <a:defRPr sz="2400">
                <a:solidFill>
                  <a:srgbClr val="72B600"/>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79981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o text block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99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ree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2820771" y="1453203"/>
            <a:ext cx="2400034" cy="2400034"/>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6883223" y="1453203"/>
            <a:ext cx="2400034" cy="2400034"/>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2908744" y="4014087"/>
            <a:ext cx="2224088" cy="603250"/>
          </a:xfrm>
          <a:prstGeom prst="rect">
            <a:avLst/>
          </a:prstGeom>
        </p:spPr>
        <p:txBody>
          <a:bodyPr>
            <a:noAutofit/>
          </a:bodyPr>
          <a:lstStyle>
            <a:lvl1pPr marL="0" indent="0" algn="ctr">
              <a:buNone/>
              <a:defRPr sz="2000">
                <a:solidFill>
                  <a:schemeClr val="bg1"/>
                </a:solidFill>
                <a:latin typeface="HelveticaNeue LT 55 Roman" panose="020B0604020202020204" pitchFamily="34" charset="0"/>
              </a:defRPr>
            </a:lvl1pPr>
            <a:lvl2pPr algn="ctr">
              <a:defRPr sz="2000">
                <a:solidFill>
                  <a:schemeClr val="bg1"/>
                </a:solidFill>
                <a:latin typeface="HelveticaNeue LT 55 Roman" panose="020B0604020202020204" pitchFamily="34" charset="0"/>
              </a:defRPr>
            </a:lvl2pPr>
            <a:lvl3pPr algn="ctr">
              <a:defRPr sz="2000">
                <a:solidFill>
                  <a:schemeClr val="bg1"/>
                </a:solidFill>
                <a:latin typeface="HelveticaNeue LT 55 Roman" panose="020B0604020202020204" pitchFamily="34" charset="0"/>
              </a:defRPr>
            </a:lvl3pPr>
            <a:lvl4pPr algn="ctr">
              <a:defRPr sz="2000">
                <a:solidFill>
                  <a:schemeClr val="bg1"/>
                </a:solidFill>
                <a:latin typeface="HelveticaNeue LT 55 Roman" panose="020B0604020202020204" pitchFamily="34" charset="0"/>
              </a:defRPr>
            </a:lvl4pPr>
            <a:lvl5pPr algn="ctr">
              <a:defRPr sz="20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6971196" y="4033137"/>
            <a:ext cx="2224088" cy="584200"/>
          </a:xfrm>
          <a:prstGeom prst="rect">
            <a:avLst/>
          </a:prstGeom>
        </p:spPr>
        <p:txBody>
          <a:bodyPr>
            <a:noAutofit/>
          </a:bodyPr>
          <a:lstStyle>
            <a:lvl1pPr marL="0" indent="0" algn="ctr">
              <a:buNone/>
              <a:defRPr sz="2000">
                <a:solidFill>
                  <a:schemeClr val="bg1"/>
                </a:solidFill>
                <a:latin typeface="HelveticaNeue LT 55 Roman" panose="020B0604020202020204" pitchFamily="34" charset="0"/>
              </a:defRPr>
            </a:lvl1pPr>
            <a:lvl2pPr algn="ctr">
              <a:defRPr sz="2000">
                <a:solidFill>
                  <a:schemeClr val="bg1"/>
                </a:solidFill>
                <a:latin typeface="HelveticaNeue LT 55 Roman" panose="020B0604020202020204" pitchFamily="34" charset="0"/>
              </a:defRPr>
            </a:lvl2pPr>
            <a:lvl3pPr algn="ctr">
              <a:defRPr sz="2000">
                <a:solidFill>
                  <a:schemeClr val="bg1"/>
                </a:solidFill>
                <a:latin typeface="HelveticaNeue LT 55 Roman" panose="020B0604020202020204" pitchFamily="34" charset="0"/>
              </a:defRPr>
            </a:lvl3pPr>
            <a:lvl4pPr algn="ctr">
              <a:defRPr sz="2000">
                <a:solidFill>
                  <a:schemeClr val="bg1"/>
                </a:solidFill>
                <a:latin typeface="HelveticaNeue LT 55 Roman" panose="020B0604020202020204" pitchFamily="34" charset="0"/>
              </a:defRPr>
            </a:lvl4pPr>
            <a:lvl5pPr algn="ctr">
              <a:defRPr sz="20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561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408376" y="1453203"/>
            <a:ext cx="2400034" cy="2400034"/>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4813791" y="1453203"/>
            <a:ext cx="2400034" cy="2400034"/>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8219205" y="1453203"/>
            <a:ext cx="2400034" cy="2400034"/>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1496349" y="4014087"/>
            <a:ext cx="2224088" cy="603250"/>
          </a:xfrm>
          <a:prstGeom prst="rect">
            <a:avLst/>
          </a:prstGeom>
        </p:spPr>
        <p:txBody>
          <a:bodyPr>
            <a:noAutofit/>
          </a:bodyPr>
          <a:lstStyle>
            <a:lvl1pPr marL="0" indent="0" algn="ctr">
              <a:buNone/>
              <a:defRPr sz="2000">
                <a:solidFill>
                  <a:schemeClr val="bg1"/>
                </a:solidFill>
                <a:latin typeface="HelveticaNeue LT 55 Roman" panose="020B0604020202020204" pitchFamily="34" charset="0"/>
              </a:defRPr>
            </a:lvl1pPr>
            <a:lvl2pPr algn="ctr">
              <a:defRPr sz="2000">
                <a:solidFill>
                  <a:schemeClr val="bg1"/>
                </a:solidFill>
                <a:latin typeface="HelveticaNeue LT 55 Roman" panose="020B0604020202020204" pitchFamily="34" charset="0"/>
              </a:defRPr>
            </a:lvl2pPr>
            <a:lvl3pPr algn="ctr">
              <a:defRPr sz="2000">
                <a:solidFill>
                  <a:schemeClr val="bg1"/>
                </a:solidFill>
                <a:latin typeface="HelveticaNeue LT 55 Roman" panose="020B0604020202020204" pitchFamily="34" charset="0"/>
              </a:defRPr>
            </a:lvl3pPr>
            <a:lvl4pPr algn="ctr">
              <a:defRPr sz="2000">
                <a:solidFill>
                  <a:schemeClr val="bg1"/>
                </a:solidFill>
                <a:latin typeface="HelveticaNeue LT 55 Roman" panose="020B0604020202020204" pitchFamily="34" charset="0"/>
              </a:defRPr>
            </a:lvl4pPr>
            <a:lvl5pPr algn="ctr">
              <a:defRPr sz="20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4901764" y="4033137"/>
            <a:ext cx="2224088" cy="584200"/>
          </a:xfrm>
          <a:prstGeom prst="rect">
            <a:avLst/>
          </a:prstGeom>
        </p:spPr>
        <p:txBody>
          <a:bodyPr>
            <a:noAutofit/>
          </a:bodyPr>
          <a:lstStyle>
            <a:lvl1pPr marL="0" indent="0" algn="ctr">
              <a:buNone/>
              <a:defRPr sz="2000">
                <a:solidFill>
                  <a:schemeClr val="bg1"/>
                </a:solidFill>
                <a:latin typeface="HelveticaNeue LT 55 Roman" panose="020B0604020202020204" pitchFamily="34" charset="0"/>
              </a:defRPr>
            </a:lvl1pPr>
            <a:lvl2pPr algn="ctr">
              <a:defRPr sz="2000">
                <a:solidFill>
                  <a:schemeClr val="bg1"/>
                </a:solidFill>
                <a:latin typeface="HelveticaNeue LT 55 Roman" panose="020B0604020202020204" pitchFamily="34" charset="0"/>
              </a:defRPr>
            </a:lvl2pPr>
            <a:lvl3pPr algn="ctr">
              <a:defRPr sz="2000">
                <a:solidFill>
                  <a:schemeClr val="bg1"/>
                </a:solidFill>
                <a:latin typeface="HelveticaNeue LT 55 Roman" panose="020B0604020202020204" pitchFamily="34" charset="0"/>
              </a:defRPr>
            </a:lvl3pPr>
            <a:lvl4pPr algn="ctr">
              <a:defRPr sz="2000">
                <a:solidFill>
                  <a:schemeClr val="bg1"/>
                </a:solidFill>
                <a:latin typeface="HelveticaNeue LT 55 Roman" panose="020B0604020202020204" pitchFamily="34" charset="0"/>
              </a:defRPr>
            </a:lvl4pPr>
            <a:lvl5pPr algn="ctr">
              <a:defRPr sz="20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8307178" y="4043351"/>
            <a:ext cx="2224088" cy="584200"/>
          </a:xfrm>
          <a:prstGeom prst="rect">
            <a:avLst/>
          </a:prstGeom>
        </p:spPr>
        <p:txBody>
          <a:bodyPr>
            <a:noAutofit/>
          </a:bodyPr>
          <a:lstStyle>
            <a:lvl1pPr marL="0" indent="0" algn="ctr">
              <a:buNone/>
              <a:defRPr sz="2000">
                <a:solidFill>
                  <a:schemeClr val="bg1"/>
                </a:solidFill>
                <a:latin typeface="HelveticaNeue LT 55 Roman" panose="020B0604020202020204" pitchFamily="34" charset="0"/>
              </a:defRPr>
            </a:lvl1pPr>
            <a:lvl2pPr algn="ctr">
              <a:defRPr sz="2000">
                <a:solidFill>
                  <a:schemeClr val="bg1"/>
                </a:solidFill>
                <a:latin typeface="HelveticaNeue LT 55 Roman" panose="020B0604020202020204" pitchFamily="34" charset="0"/>
              </a:defRPr>
            </a:lvl2pPr>
            <a:lvl3pPr algn="ctr">
              <a:defRPr sz="2000">
                <a:solidFill>
                  <a:schemeClr val="bg1"/>
                </a:solidFill>
                <a:latin typeface="HelveticaNeue LT 55 Roman" panose="020B0604020202020204" pitchFamily="34" charset="0"/>
              </a:defRPr>
            </a:lvl3pPr>
            <a:lvl4pPr algn="ctr">
              <a:defRPr sz="2000">
                <a:solidFill>
                  <a:schemeClr val="bg1"/>
                </a:solidFill>
                <a:latin typeface="HelveticaNeue LT 55 Roman" panose="020B0604020202020204" pitchFamily="34" charset="0"/>
              </a:defRPr>
            </a:lvl4pPr>
            <a:lvl5pPr algn="ctr">
              <a:defRPr sz="20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p:cNvSpPr/>
          <p:nvPr userDrawn="1"/>
        </p:nvSpPr>
        <p:spPr>
          <a:xfrm>
            <a:off x="928970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6"/>
          <p:cNvSpPr>
            <a:spLocks noGrp="1"/>
          </p:cNvSpPr>
          <p:nvPr>
            <p:ph type="body" sz="quarter" idx="15"/>
          </p:nvPr>
        </p:nvSpPr>
        <p:spPr>
          <a:xfrm>
            <a:off x="9096036"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10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19648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2003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 Green sub title">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76026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27EF9-9CB8-4F39-8544-4B009150A78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4630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Green sub title">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Bef>
                <a:spcPts val="0"/>
              </a:spcBef>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95884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0092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s header">
    <p:spTree>
      <p:nvGrpSpPr>
        <p:cNvPr id="1" name=""/>
        <p:cNvGrpSpPr/>
        <p:nvPr/>
      </p:nvGrpSpPr>
      <p:grpSpPr>
        <a:xfrm>
          <a:off x="0" y="0"/>
          <a:ext cx="0" cy="0"/>
          <a:chOff x="0" y="0"/>
          <a:chExt cx="0" cy="0"/>
        </a:xfrm>
      </p:grpSpPr>
      <p:sp>
        <p:nvSpPr>
          <p:cNvPr id="10" name="Title 1"/>
          <p:cNvSpPr>
            <a:spLocks noGrp="1"/>
          </p:cNvSpPr>
          <p:nvPr>
            <p:ph type="title"/>
          </p:nvPr>
        </p:nvSpPr>
        <p:spPr>
          <a:xfrm>
            <a:off x="1008753" y="3028812"/>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1008753" y="4019391"/>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hevron 14"/>
          <p:cNvSpPr/>
          <p:nvPr userDrawn="1"/>
        </p:nvSpPr>
        <p:spPr>
          <a:xfrm>
            <a:off x="628427" y="3473108"/>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04196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arrow by header">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72B6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958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79998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82019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 Green sub title">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92120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 light blue&amp;green sub head">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170194"/>
            <a:ext cx="5157787"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170194"/>
            <a:ext cx="5183188"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3970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s header">
    <p:spTree>
      <p:nvGrpSpPr>
        <p:cNvPr id="1" name=""/>
        <p:cNvGrpSpPr/>
        <p:nvPr/>
      </p:nvGrpSpPr>
      <p:grpSpPr>
        <a:xfrm>
          <a:off x="0" y="0"/>
          <a:ext cx="0" cy="0"/>
          <a:chOff x="0" y="0"/>
          <a:chExt cx="0" cy="0"/>
        </a:xfrm>
      </p:grpSpPr>
      <p:sp>
        <p:nvSpPr>
          <p:cNvPr id="10" name="Title 1"/>
          <p:cNvSpPr>
            <a:spLocks noGrp="1"/>
          </p:cNvSpPr>
          <p:nvPr>
            <p:ph type="title"/>
          </p:nvPr>
        </p:nvSpPr>
        <p:spPr>
          <a:xfrm>
            <a:off x="1008753" y="3028812"/>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1008753" y="4019391"/>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hevron 14"/>
          <p:cNvSpPr/>
          <p:nvPr userDrawn="1"/>
        </p:nvSpPr>
        <p:spPr>
          <a:xfrm>
            <a:off x="628427" y="3473108"/>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2939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arrow by header">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72B6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05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Green sub title">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7602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light blue&amp;green sub head">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170194"/>
            <a:ext cx="5157787"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170194"/>
            <a:ext cx="5183188"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195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5.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20.xml"/><Relationship Id="rId4" Type="http://schemas.openxmlformats.org/officeDocument/2006/relationships/image" Target="../media/image6.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706" y="35573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34678" y="1825625"/>
            <a:ext cx="721912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15595-A596-40CE-A1A0-AC74F6C38BC0}" type="slidenum">
              <a:rPr lang="en-US" smtClean="0"/>
              <a:t>‹#›</a:t>
            </a:fld>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212186407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cap="all" baseline="0">
          <a:solidFill>
            <a:schemeClr val="tx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 LT 65 Medium"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 LT 55 Roman"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10/6/2023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11">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29" r:id="rId1"/>
    <p:sldLayoutId id="2147483728" r:id="rId2"/>
    <p:sldLayoutId id="2147483727" r:id="rId3"/>
    <p:sldLayoutId id="2147483722" r:id="rId4"/>
    <p:sldLayoutId id="2147483674" r:id="rId5"/>
    <p:sldLayoutId id="2147483676" r:id="rId6"/>
    <p:sldLayoutId id="2147483677" r:id="rId7"/>
    <p:sldLayoutId id="2147483679" r:id="rId8"/>
    <p:sldLayoutId id="2147483732" r:id="rId9"/>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10/6/2023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3798259919"/>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3E042-CBEA-4BC2-951D-81432FF74DA3}" type="datetimeFigureOut">
              <a:rPr lang="en-US" smtClean="0"/>
              <a:t>10/6/2023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6B5C-FB89-42F4-975D-66548A4A3441}" type="slidenum">
              <a:rPr lang="en-US" smtClean="0"/>
              <a:t>‹#›</a:t>
            </a:fld>
            <a:endParaRPr lang="en-US" dirty="0"/>
          </a:p>
        </p:txBody>
      </p:sp>
      <p:sp>
        <p:nvSpPr>
          <p:cNvPr id="9" name="Rectangle 8"/>
          <p:cNvSpPr/>
          <p:nvPr userDrawn="1"/>
        </p:nvSpPr>
        <p:spPr>
          <a:xfrm>
            <a:off x="0" y="1"/>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13029"/>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b="25893"/>
          <a:stretch/>
        </p:blipFill>
        <p:spPr>
          <a:xfrm>
            <a:off x="-1" y="1673"/>
            <a:ext cx="12192843" cy="5080125"/>
          </a:xfrm>
          <a:prstGeom prst="rect">
            <a:avLst/>
          </a:prstGeom>
        </p:spPr>
      </p:pic>
    </p:spTree>
    <p:extLst>
      <p:ext uri="{BB962C8B-B14F-4D97-AF65-F5344CB8AC3E}">
        <p14:creationId xmlns:p14="http://schemas.microsoft.com/office/powerpoint/2010/main" val="3201455388"/>
      </p:ext>
    </p:extLst>
  </p:cSld>
  <p:clrMap bg1="lt1" tx1="dk1" bg2="lt2" tx2="dk2" accent1="accent1" accent2="accent2" accent3="accent3" accent4="accent4" accent5="accent5" accent6="accent6" hlink="hlink" folHlink="folHlink"/>
  <p:sldLayoutIdLst>
    <p:sldLayoutId id="2147483685"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7">
            <a:extLst>
              <a:ext uri="{28A0092B-C50C-407E-A947-70E740481C1C}">
                <a14:useLocalDpi xmlns:a14="http://schemas.microsoft.com/office/drawing/2010/main" val="0"/>
              </a:ext>
            </a:extLst>
          </a:blip>
          <a:srcRect t="15545" b="14512"/>
          <a:stretch/>
        </p:blipFill>
        <p:spPr>
          <a:xfrm>
            <a:off x="-1" y="1068149"/>
            <a:ext cx="12202789" cy="4798577"/>
          </a:xfrm>
          <a:prstGeom prst="rect">
            <a:avLst/>
          </a:prstGeom>
        </p:spPr>
      </p:pic>
      <p:sp>
        <p:nvSpPr>
          <p:cNvPr id="8" name="TextBox 7"/>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2916682003"/>
      </p:ext>
    </p:extLst>
  </p:cSld>
  <p:clrMap bg1="lt1" tx1="dk1" bg2="lt2" tx2="dk2" accent1="accent1" accent2="accent2" accent3="accent3" accent4="accent4" accent5="accent5" accent6="accent6" hlink="hlink" folHlink="folHlink"/>
  <p:sldLayoutIdLst>
    <p:sldLayoutId id="2147483755" r:id="rId1"/>
    <p:sldLayoutId id="2147483734" r:id="rId2"/>
    <p:sldLayoutId id="2147483720" r:id="rId3"/>
    <p:sldLayoutId id="2147483721" r:id="rId4"/>
    <p:sldLayoutId id="214748372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7204-DA3D-42E6-B439-81EBF4DCF505}" type="datetimeFigureOut">
              <a:rPr lang="en-US" smtClean="0"/>
              <a:t>10/6/2023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AA203-C7AF-48A1-8A1F-63EF88BE24F5}" type="slidenum">
              <a:rPr lang="en-US" smtClean="0"/>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672"/>
            <a:ext cx="12210881" cy="6865267"/>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666608073"/>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5456F7-3EF1-48D2-A8A2-A5C7D40CCB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672"/>
            <a:ext cx="12210881" cy="6865267"/>
          </a:xfrm>
          <a:prstGeom prst="rect">
            <a:avLst/>
          </a:prstGeom>
        </p:spPr>
      </p:pic>
      <p:sp>
        <p:nvSpPr>
          <p:cNvPr id="17" name="Rectangle: Single Corner Snipped 16">
            <a:extLst>
              <a:ext uri="{FF2B5EF4-FFF2-40B4-BE49-F238E27FC236}">
                <a16:creationId xmlns:a16="http://schemas.microsoft.com/office/drawing/2014/main" id="{BF66E630-10DD-4C94-B59F-E5DEC391EC35}"/>
              </a:ext>
            </a:extLst>
          </p:cNvPr>
          <p:cNvSpPr/>
          <p:nvPr userDrawn="1"/>
        </p:nvSpPr>
        <p:spPr>
          <a:xfrm>
            <a:off x="0" y="-43051"/>
            <a:ext cx="12225670" cy="6886189"/>
          </a:xfrm>
          <a:custGeom>
            <a:avLst/>
            <a:gdLst>
              <a:gd name="connsiteX0" fmla="*/ 0 w 5996540"/>
              <a:gd name="connsiteY0" fmla="*/ 0 h 6856328"/>
              <a:gd name="connsiteX1" fmla="*/ 4997097 w 5996540"/>
              <a:gd name="connsiteY1" fmla="*/ 0 h 6856328"/>
              <a:gd name="connsiteX2" fmla="*/ 5996540 w 5996540"/>
              <a:gd name="connsiteY2" fmla="*/ 999443 h 6856328"/>
              <a:gd name="connsiteX3" fmla="*/ 5996540 w 5996540"/>
              <a:gd name="connsiteY3" fmla="*/ 6856328 h 6856328"/>
              <a:gd name="connsiteX4" fmla="*/ 0 w 5996540"/>
              <a:gd name="connsiteY4" fmla="*/ 6856328 h 6856328"/>
              <a:gd name="connsiteX5" fmla="*/ 0 w 5996540"/>
              <a:gd name="connsiteY5" fmla="*/ 0 h 6856328"/>
              <a:gd name="connsiteX0" fmla="*/ 0 w 12214460"/>
              <a:gd name="connsiteY0" fmla="*/ 0 h 6856328"/>
              <a:gd name="connsiteX1" fmla="*/ 4997097 w 12214460"/>
              <a:gd name="connsiteY1" fmla="*/ 0 h 6856328"/>
              <a:gd name="connsiteX2" fmla="*/ 12214460 w 12214460"/>
              <a:gd name="connsiteY2" fmla="*/ 460428 h 6856328"/>
              <a:gd name="connsiteX3" fmla="*/ 5996540 w 12214460"/>
              <a:gd name="connsiteY3" fmla="*/ 6856328 h 6856328"/>
              <a:gd name="connsiteX4" fmla="*/ 0 w 12214460"/>
              <a:gd name="connsiteY4" fmla="*/ 6856328 h 6856328"/>
              <a:gd name="connsiteX5" fmla="*/ 0 w 12214460"/>
              <a:gd name="connsiteY5" fmla="*/ 0 h 6856328"/>
              <a:gd name="connsiteX0" fmla="*/ 0 w 12225670"/>
              <a:gd name="connsiteY0" fmla="*/ 19250 h 6875578"/>
              <a:gd name="connsiteX1" fmla="*/ 12225670 w 12225670"/>
              <a:gd name="connsiteY1" fmla="*/ 0 h 6875578"/>
              <a:gd name="connsiteX2" fmla="*/ 12214460 w 12225670"/>
              <a:gd name="connsiteY2" fmla="*/ 479678 h 6875578"/>
              <a:gd name="connsiteX3" fmla="*/ 5996540 w 12225670"/>
              <a:gd name="connsiteY3" fmla="*/ 6875578 h 6875578"/>
              <a:gd name="connsiteX4" fmla="*/ 0 w 12225670"/>
              <a:gd name="connsiteY4" fmla="*/ 6875578 h 6875578"/>
              <a:gd name="connsiteX5" fmla="*/ 0 w 12225670"/>
              <a:gd name="connsiteY5" fmla="*/ 19250 h 6875578"/>
              <a:gd name="connsiteX0" fmla="*/ 0 w 12225670"/>
              <a:gd name="connsiteY0" fmla="*/ 19250 h 6875578"/>
              <a:gd name="connsiteX1" fmla="*/ 12225670 w 12225670"/>
              <a:gd name="connsiteY1" fmla="*/ 0 h 6875578"/>
              <a:gd name="connsiteX2" fmla="*/ 12214460 w 12225670"/>
              <a:gd name="connsiteY2" fmla="*/ 479678 h 6875578"/>
              <a:gd name="connsiteX3" fmla="*/ 5909913 w 12225670"/>
              <a:gd name="connsiteY3" fmla="*/ 6856327 h 6875578"/>
              <a:gd name="connsiteX4" fmla="*/ 0 w 12225670"/>
              <a:gd name="connsiteY4" fmla="*/ 6875578 h 6875578"/>
              <a:gd name="connsiteX5" fmla="*/ 0 w 12225670"/>
              <a:gd name="connsiteY5" fmla="*/ 19250 h 6875578"/>
              <a:gd name="connsiteX0" fmla="*/ 0 w 12225670"/>
              <a:gd name="connsiteY0" fmla="*/ 19250 h 6875578"/>
              <a:gd name="connsiteX1" fmla="*/ 12225670 w 12225670"/>
              <a:gd name="connsiteY1" fmla="*/ 0 h 6875578"/>
              <a:gd name="connsiteX2" fmla="*/ 12214460 w 12225670"/>
              <a:gd name="connsiteY2" fmla="*/ 479678 h 6875578"/>
              <a:gd name="connsiteX3" fmla="*/ 5813660 w 12225670"/>
              <a:gd name="connsiteY3" fmla="*/ 6856327 h 6875578"/>
              <a:gd name="connsiteX4" fmla="*/ 0 w 12225670"/>
              <a:gd name="connsiteY4" fmla="*/ 6875578 h 6875578"/>
              <a:gd name="connsiteX5" fmla="*/ 0 w 12225670"/>
              <a:gd name="connsiteY5" fmla="*/ 19250 h 6875578"/>
              <a:gd name="connsiteX0" fmla="*/ 0 w 12225670"/>
              <a:gd name="connsiteY0" fmla="*/ 19250 h 6875578"/>
              <a:gd name="connsiteX1" fmla="*/ 12225670 w 12225670"/>
              <a:gd name="connsiteY1" fmla="*/ 0 h 6875578"/>
              <a:gd name="connsiteX2" fmla="*/ 12214460 w 12225670"/>
              <a:gd name="connsiteY2" fmla="*/ 479678 h 6875578"/>
              <a:gd name="connsiteX3" fmla="*/ 5881037 w 12225670"/>
              <a:gd name="connsiteY3" fmla="*/ 6856327 h 6875578"/>
              <a:gd name="connsiteX4" fmla="*/ 0 w 12225670"/>
              <a:gd name="connsiteY4" fmla="*/ 6875578 h 6875578"/>
              <a:gd name="connsiteX5" fmla="*/ 0 w 12225670"/>
              <a:gd name="connsiteY5" fmla="*/ 19250 h 6875578"/>
              <a:gd name="connsiteX0" fmla="*/ 0 w 12225670"/>
              <a:gd name="connsiteY0" fmla="*/ 19250 h 6875578"/>
              <a:gd name="connsiteX1" fmla="*/ 12225670 w 12225670"/>
              <a:gd name="connsiteY1" fmla="*/ 0 h 6875578"/>
              <a:gd name="connsiteX2" fmla="*/ 12214460 w 12225670"/>
              <a:gd name="connsiteY2" fmla="*/ 479678 h 6875578"/>
              <a:gd name="connsiteX3" fmla="*/ 5794409 w 12225670"/>
              <a:gd name="connsiteY3" fmla="*/ 6875549 h 6875578"/>
              <a:gd name="connsiteX4" fmla="*/ 0 w 12225670"/>
              <a:gd name="connsiteY4" fmla="*/ 6875578 h 6875578"/>
              <a:gd name="connsiteX5" fmla="*/ 0 w 12225670"/>
              <a:gd name="connsiteY5" fmla="*/ 19250 h 687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670" h="6875578">
                <a:moveTo>
                  <a:pt x="0" y="19250"/>
                </a:moveTo>
                <a:lnTo>
                  <a:pt x="12225670" y="0"/>
                </a:lnTo>
                <a:lnTo>
                  <a:pt x="12214460" y="479678"/>
                </a:lnTo>
                <a:lnTo>
                  <a:pt x="5794409" y="6875549"/>
                </a:lnTo>
                <a:lnTo>
                  <a:pt x="0" y="6875578"/>
                </a:lnTo>
                <a:lnTo>
                  <a:pt x="0" y="19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30948D9-BFBE-4CEB-AA7D-99E373B6F93D}"/>
              </a:ext>
            </a:extLst>
          </p:cNvPr>
          <p:cNvSpPr>
            <a:spLocks noGrp="1"/>
          </p:cNvSpPr>
          <p:nvPr>
            <p:ph type="body" idx="1"/>
          </p:nvPr>
        </p:nvSpPr>
        <p:spPr>
          <a:xfrm>
            <a:off x="838200" y="3291839"/>
            <a:ext cx="6736253" cy="2885123"/>
          </a:xfrm>
          <a:custGeom>
            <a:avLst/>
            <a:gdLst>
              <a:gd name="connsiteX0" fmla="*/ 0 w 5524099"/>
              <a:gd name="connsiteY0" fmla="*/ 0 h 4351338"/>
              <a:gd name="connsiteX1" fmla="*/ 5524099 w 5524099"/>
              <a:gd name="connsiteY1" fmla="*/ 0 h 4351338"/>
              <a:gd name="connsiteX2" fmla="*/ 5524099 w 5524099"/>
              <a:gd name="connsiteY2" fmla="*/ 4351338 h 4351338"/>
              <a:gd name="connsiteX3" fmla="*/ 0 w 5524099"/>
              <a:gd name="connsiteY3" fmla="*/ 4351338 h 4351338"/>
              <a:gd name="connsiteX4" fmla="*/ 0 w 5524099"/>
              <a:gd name="connsiteY4" fmla="*/ 0 h 4351338"/>
              <a:gd name="connsiteX0" fmla="*/ 0 w 9499333"/>
              <a:gd name="connsiteY0" fmla="*/ 0 h 4351338"/>
              <a:gd name="connsiteX1" fmla="*/ 9499333 w 9499333"/>
              <a:gd name="connsiteY1" fmla="*/ 28876 h 4351338"/>
              <a:gd name="connsiteX2" fmla="*/ 5524099 w 9499333"/>
              <a:gd name="connsiteY2" fmla="*/ 4351338 h 4351338"/>
              <a:gd name="connsiteX3" fmla="*/ 0 w 9499333"/>
              <a:gd name="connsiteY3" fmla="*/ 4351338 h 4351338"/>
              <a:gd name="connsiteX4" fmla="*/ 0 w 9499333"/>
              <a:gd name="connsiteY4" fmla="*/ 0 h 4351338"/>
              <a:gd name="connsiteX0" fmla="*/ 0 w 6727257"/>
              <a:gd name="connsiteY0" fmla="*/ 0 h 4351338"/>
              <a:gd name="connsiteX1" fmla="*/ 6727257 w 6727257"/>
              <a:gd name="connsiteY1" fmla="*/ 43392 h 4351338"/>
              <a:gd name="connsiteX2" fmla="*/ 5524099 w 6727257"/>
              <a:gd name="connsiteY2" fmla="*/ 4351338 h 4351338"/>
              <a:gd name="connsiteX3" fmla="*/ 0 w 6727257"/>
              <a:gd name="connsiteY3" fmla="*/ 4351338 h 4351338"/>
              <a:gd name="connsiteX4" fmla="*/ 0 w 6727257"/>
              <a:gd name="connsiteY4" fmla="*/ 0 h 4351338"/>
              <a:gd name="connsiteX0" fmla="*/ 0 w 6736253"/>
              <a:gd name="connsiteY0" fmla="*/ 0 h 4351338"/>
              <a:gd name="connsiteX1" fmla="*/ 6727257 w 6736253"/>
              <a:gd name="connsiteY1" fmla="*/ 43392 h 4351338"/>
              <a:gd name="connsiteX2" fmla="*/ 5524099 w 6736253"/>
              <a:gd name="connsiteY2" fmla="*/ 4351338 h 4351338"/>
              <a:gd name="connsiteX3" fmla="*/ 0 w 6736253"/>
              <a:gd name="connsiteY3" fmla="*/ 4351338 h 4351338"/>
              <a:gd name="connsiteX4" fmla="*/ 0 w 6736253"/>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253" h="4351338">
                <a:moveTo>
                  <a:pt x="0" y="0"/>
                </a:moveTo>
                <a:lnTo>
                  <a:pt x="6727257" y="43392"/>
                </a:lnTo>
                <a:cubicBezTo>
                  <a:pt x="6836343" y="2727820"/>
                  <a:pt x="5925152" y="2915356"/>
                  <a:pt x="5524099" y="4351338"/>
                </a:cubicBezTo>
                <a:lnTo>
                  <a:pt x="0" y="4351338"/>
                </a:lnTo>
                <a:lnTo>
                  <a:pt x="0" y="0"/>
                </a:lnTo>
                <a:close/>
              </a:path>
            </a:pathLst>
          </a:cu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hevron 12">
            <a:extLst>
              <a:ext uri="{FF2B5EF4-FFF2-40B4-BE49-F238E27FC236}">
                <a16:creationId xmlns:a16="http://schemas.microsoft.com/office/drawing/2014/main" id="{E117C807-8D6B-4B96-9A05-41EB793B3DA1}"/>
              </a:ext>
            </a:extLst>
          </p:cNvPr>
          <p:cNvSpPr/>
          <p:nvPr userDrawn="1"/>
        </p:nvSpPr>
        <p:spPr>
          <a:xfrm>
            <a:off x="299204" y="2208297"/>
            <a:ext cx="524206" cy="602279"/>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Picture 20" descr="A picture containing text, clipart&#10;&#10;Description automatically generated">
            <a:extLst>
              <a:ext uri="{FF2B5EF4-FFF2-40B4-BE49-F238E27FC236}">
                <a16:creationId xmlns:a16="http://schemas.microsoft.com/office/drawing/2014/main" id="{85D82E6D-8050-4A4C-9B4A-8560FA5C79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394763"/>
            <a:ext cx="3211428" cy="1241531"/>
          </a:xfrm>
          <a:prstGeom prst="rect">
            <a:avLst/>
          </a:prstGeom>
        </p:spPr>
      </p:pic>
    </p:spTree>
    <p:extLst>
      <p:ext uri="{BB962C8B-B14F-4D97-AF65-F5344CB8AC3E}">
        <p14:creationId xmlns:p14="http://schemas.microsoft.com/office/powerpoint/2010/main" val="2826960734"/>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rgbClr val="2E577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E577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2E577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2E577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2E577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2E5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10/6/2023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10">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23707718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hyperlink" Target="https://www.irs.gov/pub/irs-drop/rp-23-09.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rs.gov/forms-pubs-search?search=1095" TargetMode="Externa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hyperlink" Target="https://www.irs.gov/pub/irs-drop/n-14-69.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rs.gov/payments/information-return-penalties" TargetMode="External"/><Relationship Id="rId1" Type="http://schemas.openxmlformats.org/officeDocument/2006/relationships/slideLayout" Target="../slideLayouts/slideLayout3.xml"/><Relationship Id="rId4" Type="http://schemas.openxmlformats.org/officeDocument/2006/relationships/hyperlink" Target="https://www.irs.gov/payments/penalty-relief-due-to-first-time-abate-or-other-administrative-waiv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irs.gov/irm/part20/irm_20-001-007r" TargetMode="Externa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image" Target="../media/image46.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48.svg"/></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asiconline.com/request-a-proposal/"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basiconline.com/webinar"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irs.gov/newsroom/irs-and-treasury-issue-final-regulations-on-e-file-for-businesse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www.ohic.ri.gov/ohic-employers.php" TargetMode="External"/><Relationship Id="rId3" Type="http://schemas.openxmlformats.org/officeDocument/2006/relationships/hyperlink" Target="https://www.ftb.ca.gov/file/business/report-mec-info/index.asp" TargetMode="External"/><Relationship Id="rId7" Type="http://schemas.openxmlformats.org/officeDocument/2006/relationships/hyperlink" Target="https://nj.gov/treasury/njhealthinsurancemandate/employers.shtml" TargetMode="External"/><Relationship Id="rId2" Type="http://schemas.openxmlformats.org/officeDocument/2006/relationships/hyperlink" Target="https://www.calpers.ca.gov/page/employers/policies-and-procedures/aca-guidance" TargetMode="External"/><Relationship Id="rId1" Type="http://schemas.openxmlformats.org/officeDocument/2006/relationships/slideLayout" Target="../slideLayouts/slideLayout3.xml"/><Relationship Id="rId6" Type="http://schemas.openxmlformats.org/officeDocument/2006/relationships/hyperlink" Target="https://www.mass.gov/service-details/health-care-reform-for-employers" TargetMode="External"/><Relationship Id="rId5" Type="http://schemas.openxmlformats.org/officeDocument/2006/relationships/hyperlink" Target="https://www.mass.gov/info-details/health-care-frequently-asked-questions-for-employers#general-questions-" TargetMode="External"/><Relationship Id="rId4" Type="http://schemas.openxmlformats.org/officeDocument/2006/relationships/hyperlink" Target="https://otr.cfo.dc.gov/sites/default/files/dc/sites/otr/publication/attachments/FAQ%20reporting%20SRP%20Update.3.31.20.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D1917B-4247-47FF-A34F-8B169A713AE3}"/>
              </a:ext>
            </a:extLst>
          </p:cNvPr>
          <p:cNvSpPr>
            <a:spLocks noGrp="1"/>
          </p:cNvSpPr>
          <p:nvPr>
            <p:ph idx="1"/>
          </p:nvPr>
        </p:nvSpPr>
        <p:spPr>
          <a:xfrm>
            <a:off x="838200" y="3011552"/>
            <a:ext cx="5732172" cy="2885123"/>
          </a:xfrm>
        </p:spPr>
        <p:txBody>
          <a:bodyPr>
            <a:normAutofit/>
          </a:bodyPr>
          <a:lstStyle/>
          <a:p>
            <a:r>
              <a:rPr lang="en-US" sz="3400" dirty="0"/>
              <a:t>2023 ACA Filing is Around the Corner. Are You Required to:</a:t>
            </a:r>
          </a:p>
          <a:p>
            <a:r>
              <a:rPr lang="en-US" sz="3400" dirty="0"/>
              <a:t>File This Year? Or</a:t>
            </a:r>
          </a:p>
          <a:p>
            <a:r>
              <a:rPr lang="en-US" sz="3400" dirty="0"/>
              <a:t>Need a Refresher?</a:t>
            </a:r>
            <a:endParaRPr lang="en-US" sz="3400" i="1" dirty="0"/>
          </a:p>
        </p:txBody>
      </p:sp>
      <p:sp>
        <p:nvSpPr>
          <p:cNvPr id="7" name="TextBox 6">
            <a:extLst>
              <a:ext uri="{FF2B5EF4-FFF2-40B4-BE49-F238E27FC236}">
                <a16:creationId xmlns:a16="http://schemas.microsoft.com/office/drawing/2014/main" id="{0163054A-EDDD-42C0-B33B-EDBBE62BF958}"/>
              </a:ext>
            </a:extLst>
          </p:cNvPr>
          <p:cNvSpPr txBox="1"/>
          <p:nvPr/>
        </p:nvSpPr>
        <p:spPr>
          <a:xfrm>
            <a:off x="838200" y="2249215"/>
            <a:ext cx="6222124" cy="523220"/>
          </a:xfrm>
          <a:prstGeom prst="rect">
            <a:avLst/>
          </a:prstGeom>
          <a:noFill/>
        </p:spPr>
        <p:txBody>
          <a:bodyPr wrap="square" rtlCol="0">
            <a:spAutoFit/>
          </a:bodyPr>
          <a:lstStyle/>
          <a:p>
            <a:r>
              <a:rPr lang="en-US" sz="2800" dirty="0">
                <a:solidFill>
                  <a:srgbClr val="72B600"/>
                </a:solidFill>
                <a:latin typeface="Arial" panose="020B0604020202020204" pitchFamily="34" charset="0"/>
                <a:cs typeface="Arial" panose="020B0604020202020204" pitchFamily="34" charset="0"/>
              </a:rPr>
              <a:t>October 12, 2023</a:t>
            </a:r>
          </a:p>
        </p:txBody>
      </p:sp>
      <p:sp>
        <p:nvSpPr>
          <p:cNvPr id="10" name="TextBox 9">
            <a:extLst>
              <a:ext uri="{FF2B5EF4-FFF2-40B4-BE49-F238E27FC236}">
                <a16:creationId xmlns:a16="http://schemas.microsoft.com/office/drawing/2014/main" id="{C7C24F7B-9BD9-43EF-82E3-C00BC0F32D0F}"/>
              </a:ext>
            </a:extLst>
          </p:cNvPr>
          <p:cNvSpPr txBox="1"/>
          <p:nvPr/>
        </p:nvSpPr>
        <p:spPr>
          <a:xfrm>
            <a:off x="7837211" y="5260428"/>
            <a:ext cx="3779347" cy="1200329"/>
          </a:xfrm>
          <a:prstGeom prst="rect">
            <a:avLst/>
          </a:prstGeom>
          <a:noFill/>
        </p:spPr>
        <p:txBody>
          <a:bodyPr wrap="square" rtlCol="0">
            <a:spAutoFit/>
          </a:bodyPr>
          <a:lstStyle/>
          <a:p>
            <a:pPr algn="ctr"/>
            <a:r>
              <a:rPr lang="en-US" dirty="0">
                <a:solidFill>
                  <a:srgbClr val="A1B9CE"/>
                </a:solidFill>
                <a:latin typeface="Arial" panose="020B0604020202020204" pitchFamily="34" charset="0"/>
                <a:cs typeface="Arial" panose="020B0604020202020204" pitchFamily="34" charset="0"/>
              </a:rPr>
              <a:t>Presentation By:</a:t>
            </a:r>
          </a:p>
          <a:p>
            <a:pPr algn="ctr"/>
            <a:r>
              <a:rPr lang="en-US" b="1" dirty="0">
                <a:solidFill>
                  <a:srgbClr val="A1B9CE"/>
                </a:solidFill>
                <a:latin typeface="Arial" panose="020B0604020202020204" pitchFamily="34" charset="0"/>
                <a:cs typeface="Arial" panose="020B0604020202020204" pitchFamily="34" charset="0"/>
              </a:rPr>
              <a:t>Joe Aitchison</a:t>
            </a:r>
          </a:p>
          <a:p>
            <a:pPr algn="ctr"/>
            <a:endParaRPr lang="en-US"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519913E-3F22-47AC-91B6-3C095EC23E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37211" y="2129563"/>
            <a:ext cx="3486827" cy="2324551"/>
          </a:xfrm>
          <a:prstGeom prst="ellipse">
            <a:avLst/>
          </a:prstGeom>
          <a:ln>
            <a:solidFill>
              <a:srgbClr val="2E5770"/>
            </a:solidFill>
          </a:ln>
        </p:spPr>
      </p:pic>
    </p:spTree>
    <p:extLst>
      <p:ext uri="{BB962C8B-B14F-4D97-AF65-F5344CB8AC3E}">
        <p14:creationId xmlns:p14="http://schemas.microsoft.com/office/powerpoint/2010/main" val="378498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3237D757-64A7-422C-8B39-E32E7FC2B6C8}"/>
              </a:ext>
            </a:extLst>
          </p:cNvPr>
          <p:cNvSpPr>
            <a:spLocks noChangeArrowheads="1"/>
          </p:cNvSpPr>
          <p:nvPr/>
        </p:nvSpPr>
        <p:spPr bwMode="auto">
          <a:xfrm>
            <a:off x="2514602" y="267691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pPr eaLnBrk="0" fontAlgn="base" hangingPunct="0">
              <a:spcBef>
                <a:spcPct val="0"/>
              </a:spcBef>
              <a:spcAft>
                <a:spcPct val="0"/>
              </a:spcAft>
            </a:pP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p:txBody>
      </p:sp>
      <p:sp>
        <p:nvSpPr>
          <p:cNvPr id="13" name="Title 1">
            <a:extLst>
              <a:ext uri="{FF2B5EF4-FFF2-40B4-BE49-F238E27FC236}">
                <a16:creationId xmlns:a16="http://schemas.microsoft.com/office/drawing/2014/main" id="{2F633942-C4A6-4546-840C-336739740AEE}"/>
              </a:ext>
            </a:extLst>
          </p:cNvPr>
          <p:cNvSpPr>
            <a:spLocks noGrp="1"/>
          </p:cNvSpPr>
          <p:nvPr>
            <p:ph type="title"/>
          </p:nvPr>
        </p:nvSpPr>
        <p:spPr/>
        <p:txBody>
          <a:bodyPr>
            <a:noAutofit/>
          </a:bodyPr>
          <a:lstStyle/>
          <a:p>
            <a:r>
              <a:rPr lang="en-US" dirty="0"/>
              <a:t>Affordability Changes </a:t>
            </a:r>
          </a:p>
        </p:txBody>
      </p:sp>
      <p:sp>
        <p:nvSpPr>
          <p:cNvPr id="12" name="Content Placeholder 1"/>
          <p:cNvSpPr txBox="1">
            <a:spLocks/>
          </p:cNvSpPr>
          <p:nvPr/>
        </p:nvSpPr>
        <p:spPr>
          <a:xfrm>
            <a:off x="1194412" y="2531140"/>
            <a:ext cx="7973099" cy="3119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2B600"/>
              </a:buClr>
            </a:pPr>
            <a:r>
              <a:rPr lang="en-US" sz="1800" b="1" dirty="0">
                <a:solidFill>
                  <a:srgbClr val="3A6E8F"/>
                </a:solidFill>
                <a:latin typeface="Arial" panose="020B0604020202020204" pitchFamily="34" charset="0"/>
                <a:cs typeface="Arial" panose="020B0604020202020204" pitchFamily="34" charset="0"/>
              </a:rPr>
              <a:t>2023</a:t>
            </a:r>
            <a:r>
              <a:rPr lang="en-US" sz="1800" dirty="0">
                <a:solidFill>
                  <a:srgbClr val="3A6E8F"/>
                </a:solidFill>
                <a:latin typeface="Arial" panose="020B0604020202020204" pitchFamily="34" charset="0"/>
                <a:cs typeface="Arial" panose="020B0604020202020204" pitchFamily="34" charset="0"/>
              </a:rPr>
              <a:t> affordability percentage is 9.12%</a:t>
            </a:r>
          </a:p>
          <a:p>
            <a:pPr>
              <a:buClr>
                <a:srgbClr val="72B600"/>
              </a:buClr>
            </a:pPr>
            <a:r>
              <a:rPr lang="en-US" sz="1800" dirty="0">
                <a:solidFill>
                  <a:srgbClr val="3A6E8F"/>
                </a:solidFill>
                <a:latin typeface="Arial" panose="020B0604020202020204" pitchFamily="34" charset="0"/>
                <a:cs typeface="Arial" panose="020B0604020202020204" pitchFamily="34" charset="0"/>
              </a:rPr>
              <a:t>2024 affordability percentage is 8.39%</a:t>
            </a:r>
          </a:p>
          <a:p>
            <a:pPr>
              <a:buClr>
                <a:srgbClr val="72B600"/>
              </a:buClr>
            </a:pPr>
            <a:r>
              <a:rPr lang="en-US" sz="1800" dirty="0">
                <a:solidFill>
                  <a:srgbClr val="72B600"/>
                </a:solidFill>
                <a:latin typeface="Arial" panose="020B0604020202020204" pitchFamily="34" charset="0"/>
                <a:cs typeface="Arial" panose="020B0604020202020204" pitchFamily="34" charset="0"/>
              </a:rPr>
              <a:t>Box “1” of W-2 </a:t>
            </a:r>
            <a:r>
              <a:rPr lang="en-US" sz="1800" dirty="0">
                <a:solidFill>
                  <a:srgbClr val="3A6E8F"/>
                </a:solidFill>
                <a:latin typeface="Arial" panose="020B0604020202020204" pitchFamily="34" charset="0"/>
                <a:cs typeface="Arial" panose="020B0604020202020204" pitchFamily="34" charset="0"/>
              </a:rPr>
              <a:t>Wages – (</a:t>
            </a:r>
            <a:r>
              <a:rPr lang="en-US" sz="1800" b="1" dirty="0">
                <a:solidFill>
                  <a:srgbClr val="3A6E8F"/>
                </a:solidFill>
                <a:latin typeface="Arial" panose="020B0604020202020204" pitchFamily="34" charset="0"/>
                <a:cs typeface="Arial" panose="020B0604020202020204" pitchFamily="34" charset="0"/>
              </a:rPr>
              <a:t>2F</a:t>
            </a:r>
            <a:r>
              <a:rPr lang="en-US" sz="1800" dirty="0">
                <a:solidFill>
                  <a:srgbClr val="3A6E8F"/>
                </a:solidFill>
                <a:latin typeface="Arial" panose="020B0604020202020204" pitchFamily="34" charset="0"/>
                <a:cs typeface="Arial" panose="020B0604020202020204" pitchFamily="34" charset="0"/>
              </a:rPr>
              <a:t>)</a:t>
            </a:r>
          </a:p>
          <a:p>
            <a:pPr>
              <a:buClr>
                <a:srgbClr val="72B600"/>
              </a:buClr>
            </a:pPr>
            <a:r>
              <a:rPr lang="en-US" sz="1800" dirty="0">
                <a:solidFill>
                  <a:srgbClr val="3A6E8F"/>
                </a:solidFill>
                <a:latin typeface="Arial" panose="020B0604020202020204" pitchFamily="34" charset="0"/>
                <a:cs typeface="Arial" panose="020B0604020202020204" pitchFamily="34" charset="0"/>
              </a:rPr>
              <a:t>130 hours x Hourly </a:t>
            </a:r>
            <a:r>
              <a:rPr lang="en-US" sz="1800" u="sng" dirty="0">
                <a:solidFill>
                  <a:srgbClr val="3A6E8F"/>
                </a:solidFill>
                <a:latin typeface="Arial" panose="020B0604020202020204" pitchFamily="34" charset="0"/>
                <a:cs typeface="Arial" panose="020B0604020202020204" pitchFamily="34" charset="0"/>
              </a:rPr>
              <a:t>Rate of Pay </a:t>
            </a:r>
            <a:r>
              <a:rPr lang="en-US" sz="1800" dirty="0">
                <a:solidFill>
                  <a:srgbClr val="3A6E8F"/>
                </a:solidFill>
                <a:latin typeface="Arial" panose="020B0604020202020204" pitchFamily="34" charset="0"/>
                <a:cs typeface="Arial" panose="020B0604020202020204" pitchFamily="34" charset="0"/>
              </a:rPr>
              <a:t>(at start of the current plan year) – (</a:t>
            </a:r>
            <a:r>
              <a:rPr lang="en-US" sz="1800" b="1" dirty="0">
                <a:solidFill>
                  <a:srgbClr val="3A6E8F"/>
                </a:solidFill>
                <a:latin typeface="Arial" panose="020B0604020202020204" pitchFamily="34" charset="0"/>
                <a:cs typeface="Arial" panose="020B0604020202020204" pitchFamily="34" charset="0"/>
              </a:rPr>
              <a:t>2H</a:t>
            </a:r>
            <a:r>
              <a:rPr lang="en-US" sz="1800" dirty="0">
                <a:solidFill>
                  <a:srgbClr val="3A6E8F"/>
                </a:solidFill>
                <a:latin typeface="Arial" panose="020B0604020202020204" pitchFamily="34" charset="0"/>
                <a:cs typeface="Arial" panose="020B0604020202020204" pitchFamily="34" charset="0"/>
              </a:rPr>
              <a:t>) “or” </a:t>
            </a:r>
            <a:r>
              <a:rPr lang="en-US" sz="1800" dirty="0">
                <a:solidFill>
                  <a:srgbClr val="72B600"/>
                </a:solidFill>
                <a:latin typeface="Arial" panose="020B0604020202020204" pitchFamily="34" charset="0"/>
                <a:cs typeface="Arial" panose="020B0604020202020204" pitchFamily="34" charset="0"/>
              </a:rPr>
              <a:t>lowest pay rate during the month</a:t>
            </a:r>
          </a:p>
          <a:p>
            <a:pPr>
              <a:buClr>
                <a:srgbClr val="72B600"/>
              </a:buClr>
            </a:pPr>
            <a:r>
              <a:rPr lang="en-US" sz="1800" dirty="0">
                <a:solidFill>
                  <a:srgbClr val="72B600"/>
                </a:solidFill>
                <a:latin typeface="Arial" panose="020B0604020202020204" pitchFamily="34" charset="0"/>
                <a:cs typeface="Arial" panose="020B0604020202020204" pitchFamily="34" charset="0"/>
              </a:rPr>
              <a:t>Federal Poverty </a:t>
            </a:r>
            <a:r>
              <a:rPr lang="en-US" sz="1800" dirty="0">
                <a:solidFill>
                  <a:srgbClr val="3A6E8F"/>
                </a:solidFill>
                <a:latin typeface="Arial" panose="020B0604020202020204" pitchFamily="34" charset="0"/>
                <a:cs typeface="Arial" panose="020B0604020202020204" pitchFamily="34" charset="0"/>
              </a:rPr>
              <a:t>- (</a:t>
            </a:r>
            <a:r>
              <a:rPr lang="en-US" sz="1800" b="1" dirty="0">
                <a:solidFill>
                  <a:srgbClr val="3A6E8F"/>
                </a:solidFill>
                <a:latin typeface="Arial" panose="020B0604020202020204" pitchFamily="34" charset="0"/>
                <a:cs typeface="Arial" panose="020B0604020202020204" pitchFamily="34" charset="0"/>
              </a:rPr>
              <a:t>1A)</a:t>
            </a:r>
          </a:p>
          <a:p>
            <a:pPr lvl="1">
              <a:buClr>
                <a:srgbClr val="72B600"/>
              </a:buClr>
            </a:pPr>
            <a:r>
              <a:rPr lang="en-US" sz="1400" b="1" dirty="0">
                <a:solidFill>
                  <a:srgbClr val="3A6E8F"/>
                </a:solidFill>
                <a:latin typeface="Arial" panose="020B0604020202020204" pitchFamily="34" charset="0"/>
                <a:cs typeface="Arial" panose="020B0604020202020204" pitchFamily="34" charset="0"/>
              </a:rPr>
              <a:t>2023 = $103.28</a:t>
            </a:r>
          </a:p>
          <a:p>
            <a:pPr lvl="1">
              <a:buClr>
                <a:srgbClr val="72B600"/>
              </a:buClr>
            </a:pPr>
            <a:r>
              <a:rPr lang="en-US" sz="1400" b="1" dirty="0">
                <a:solidFill>
                  <a:srgbClr val="3A6E8F"/>
                </a:solidFill>
                <a:latin typeface="Arial" panose="020B0604020202020204" pitchFamily="34" charset="0"/>
                <a:cs typeface="Arial" panose="020B0604020202020204" pitchFamily="34" charset="0"/>
              </a:rPr>
              <a:t>2024 = 101.93 </a:t>
            </a:r>
            <a:r>
              <a:rPr lang="en-US" sz="1400" b="1" i="1" dirty="0">
                <a:solidFill>
                  <a:srgbClr val="3A6E8F"/>
                </a:solidFill>
                <a:latin typeface="Arial" panose="020B0604020202020204" pitchFamily="34" charset="0"/>
                <a:cs typeface="Arial" panose="020B0604020202020204" pitchFamily="34" charset="0"/>
              </a:rPr>
              <a:t>based on lookback on  FPL for 2024 (for Calendar Year Plans) </a:t>
            </a:r>
          </a:p>
          <a:p>
            <a:pPr marL="0" indent="0">
              <a:buNone/>
            </a:pPr>
            <a:endParaRPr lang="en-US" sz="1200" dirty="0">
              <a:solidFill>
                <a:srgbClr val="3A6E8F"/>
              </a:solidFill>
              <a:latin typeface="Arial" panose="020B0604020202020204" pitchFamily="34" charset="0"/>
              <a:cs typeface="Arial" panose="020B0604020202020204" pitchFamily="34" charset="0"/>
            </a:endParaRPr>
          </a:p>
          <a:p>
            <a:endParaRPr lang="en-US" dirty="0">
              <a:solidFill>
                <a:srgbClr val="3A6E8F"/>
              </a:solidFill>
            </a:endParaRPr>
          </a:p>
        </p:txBody>
      </p:sp>
      <p:sp>
        <p:nvSpPr>
          <p:cNvPr id="14" name="Text Placeholder 7"/>
          <p:cNvSpPr txBox="1">
            <a:spLocks/>
          </p:cNvSpPr>
          <p:nvPr/>
        </p:nvSpPr>
        <p:spPr>
          <a:xfrm>
            <a:off x="838200" y="1690688"/>
            <a:ext cx="10515600" cy="62278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2B600"/>
              </a:buClr>
            </a:pPr>
            <a:r>
              <a:rPr lang="en-US" dirty="0">
                <a:solidFill>
                  <a:srgbClr val="3A6E8F"/>
                </a:solidFill>
                <a:latin typeface="Arial" panose="020B0604020202020204" pitchFamily="34" charset="0"/>
                <a:cs typeface="Arial" panose="020B0604020202020204" pitchFamily="34" charset="0"/>
              </a:rPr>
              <a:t>Employers need to confirm that the employee premium portion for self only coverage is affordable. </a:t>
            </a:r>
          </a:p>
        </p:txBody>
      </p:sp>
      <p:sp>
        <p:nvSpPr>
          <p:cNvPr id="2" name="TextBox 1"/>
          <p:cNvSpPr txBox="1"/>
          <p:nvPr/>
        </p:nvSpPr>
        <p:spPr>
          <a:xfrm>
            <a:off x="110836" y="5745145"/>
            <a:ext cx="7426036" cy="553998"/>
          </a:xfrm>
          <a:prstGeom prst="rect">
            <a:avLst/>
          </a:prstGeom>
          <a:noFill/>
        </p:spPr>
        <p:txBody>
          <a:bodyPr wrap="square" rtlCol="0">
            <a:spAutoFit/>
          </a:bodyPr>
          <a:lstStyle/>
          <a:p>
            <a:r>
              <a:rPr lang="en-US" sz="1200" i="1" dirty="0">
                <a:solidFill>
                  <a:srgbClr val="3A6E8F"/>
                </a:solidFill>
                <a:latin typeface="Arial" panose="020B0604020202020204" pitchFamily="34" charset="0"/>
                <a:cs typeface="Arial" panose="020B0604020202020204" pitchFamily="34" charset="0"/>
              </a:rPr>
              <a:t>Reference: </a:t>
            </a:r>
            <a:r>
              <a:rPr lang="en-US" sz="1200" dirty="0">
                <a:latin typeface="Arial" panose="020B0604020202020204" pitchFamily="34" charset="0"/>
                <a:cs typeface="Arial" panose="020B0604020202020204" pitchFamily="34" charset="0"/>
                <a:hlinkClick r:id="rId2"/>
              </a:rPr>
              <a:t>Rev. Proc. 2023-9 (irs.gov) </a:t>
            </a:r>
            <a:r>
              <a:rPr lang="en-US" sz="1200" i="1" dirty="0">
                <a:solidFill>
                  <a:srgbClr val="3A6E8F"/>
                </a:solidFill>
                <a:latin typeface="Arial" panose="020B0604020202020204" pitchFamily="34" charset="0"/>
                <a:cs typeface="Arial" panose="020B0604020202020204" pitchFamily="34" charset="0"/>
              </a:rPr>
              <a:t>issued August 23, 2023</a:t>
            </a:r>
          </a:p>
          <a:p>
            <a:endParaRPr lang="en-US" dirty="0"/>
          </a:p>
        </p:txBody>
      </p:sp>
    </p:spTree>
    <p:extLst>
      <p:ext uri="{BB962C8B-B14F-4D97-AF65-F5344CB8AC3E}">
        <p14:creationId xmlns:p14="http://schemas.microsoft.com/office/powerpoint/2010/main" val="148690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850F-6BE1-4AE3-9944-3F44272EB56D}"/>
              </a:ext>
            </a:extLst>
          </p:cNvPr>
          <p:cNvSpPr>
            <a:spLocks noGrp="1"/>
          </p:cNvSpPr>
          <p:nvPr>
            <p:ph type="title"/>
          </p:nvPr>
        </p:nvSpPr>
        <p:spPr/>
        <p:txBody>
          <a:bodyPr>
            <a:normAutofit/>
          </a:bodyPr>
          <a:lstStyle/>
          <a:p>
            <a:r>
              <a:rPr lang="en-US" dirty="0"/>
              <a:t>Common Employer Mistakes</a:t>
            </a:r>
          </a:p>
        </p:txBody>
      </p:sp>
      <p:sp>
        <p:nvSpPr>
          <p:cNvPr id="3" name="Content Placeholder 2">
            <a:extLst>
              <a:ext uri="{FF2B5EF4-FFF2-40B4-BE49-F238E27FC236}">
                <a16:creationId xmlns:a16="http://schemas.microsoft.com/office/drawing/2014/main" id="{A31AFE90-F198-4995-A5D7-0C98B56523B2}"/>
              </a:ext>
            </a:extLst>
          </p:cNvPr>
          <p:cNvSpPr>
            <a:spLocks noGrp="1"/>
          </p:cNvSpPr>
          <p:nvPr>
            <p:ph idx="1"/>
          </p:nvPr>
        </p:nvSpPr>
        <p:spPr>
          <a:xfrm>
            <a:off x="838200" y="1478653"/>
            <a:ext cx="10235648" cy="4351338"/>
          </a:xfrm>
        </p:spPr>
        <p:txBody>
          <a:bodyPr>
            <a:normAutofit fontScale="77500" lnSpcReduction="20000"/>
          </a:bodyPr>
          <a:lstStyle/>
          <a:p>
            <a:pPr marL="514350" indent="-514350">
              <a:lnSpc>
                <a:spcPct val="120000"/>
              </a:lnSpc>
              <a:spcAft>
                <a:spcPts val="600"/>
              </a:spcAft>
              <a:buFont typeface="+mj-lt"/>
              <a:buAutoNum type="arabicPeriod"/>
            </a:pPr>
            <a:r>
              <a:rPr lang="en-US" sz="2300" b="1" u="sng" dirty="0"/>
              <a:t>Providing affordable coverage</a:t>
            </a:r>
            <a:r>
              <a:rPr lang="en-US" sz="2300" b="1" dirty="0"/>
              <a:t> </a:t>
            </a:r>
            <a:r>
              <a:rPr lang="en-US" sz="2300" dirty="0"/>
              <a:t>that meets minimum essential coverage / minimum value (MEC / MV) to all full-time eligible employees</a:t>
            </a:r>
          </a:p>
          <a:p>
            <a:pPr marL="1150938" lvl="1" indent="-514350">
              <a:lnSpc>
                <a:spcPct val="120000"/>
              </a:lnSpc>
              <a:spcAft>
                <a:spcPts val="600"/>
              </a:spcAft>
            </a:pPr>
            <a:r>
              <a:rPr lang="en-US" sz="2300" dirty="0"/>
              <a:t>Employers often don’t understand how to determine affordable coverage</a:t>
            </a:r>
          </a:p>
          <a:p>
            <a:pPr marL="514350" indent="-514350">
              <a:lnSpc>
                <a:spcPct val="120000"/>
              </a:lnSpc>
              <a:spcAft>
                <a:spcPts val="600"/>
              </a:spcAft>
              <a:buFont typeface="+mj-lt"/>
              <a:buAutoNum type="arabicPeriod"/>
            </a:pPr>
            <a:r>
              <a:rPr lang="en-US" sz="2300" b="1" dirty="0"/>
              <a:t> Manage employees by class of employees</a:t>
            </a:r>
            <a:endParaRPr lang="en-US" sz="2300" b="1" i="1" dirty="0">
              <a:solidFill>
                <a:srgbClr val="002060"/>
              </a:solidFill>
            </a:endParaRPr>
          </a:p>
          <a:p>
            <a:pPr marL="1150938" lvl="1" indent="0">
              <a:lnSpc>
                <a:spcPct val="120000"/>
              </a:lnSpc>
              <a:spcBef>
                <a:spcPts val="0"/>
              </a:spcBef>
              <a:spcAft>
                <a:spcPts val="0"/>
              </a:spcAft>
            </a:pPr>
            <a:r>
              <a:rPr lang="en-US" sz="2300" dirty="0"/>
              <a:t>Who is Full time </a:t>
            </a:r>
          </a:p>
          <a:p>
            <a:pPr marL="1150938" lvl="1" indent="0">
              <a:lnSpc>
                <a:spcPct val="120000"/>
              </a:lnSpc>
              <a:spcBef>
                <a:spcPts val="0"/>
              </a:spcBef>
              <a:spcAft>
                <a:spcPts val="0"/>
              </a:spcAft>
            </a:pPr>
            <a:r>
              <a:rPr lang="en-US" sz="2300" dirty="0"/>
              <a:t>Who is Part time </a:t>
            </a:r>
          </a:p>
          <a:p>
            <a:pPr marL="1150938" lvl="1" indent="0">
              <a:lnSpc>
                <a:spcPct val="120000"/>
              </a:lnSpc>
              <a:spcBef>
                <a:spcPts val="0"/>
              </a:spcBef>
              <a:spcAft>
                <a:spcPts val="0"/>
              </a:spcAft>
            </a:pPr>
            <a:r>
              <a:rPr lang="en-US" sz="2300" dirty="0"/>
              <a:t>Who is a Seasonal Employee?</a:t>
            </a:r>
          </a:p>
          <a:p>
            <a:pPr marL="1150938" lvl="1" indent="0">
              <a:lnSpc>
                <a:spcPct val="120000"/>
              </a:lnSpc>
              <a:spcBef>
                <a:spcPts val="0"/>
              </a:spcBef>
              <a:spcAft>
                <a:spcPts val="0"/>
              </a:spcAft>
            </a:pPr>
            <a:r>
              <a:rPr lang="en-US" sz="2300" dirty="0"/>
              <a:t>Difference between Seasonal “Employee” / Seasonal “Worker” </a:t>
            </a:r>
          </a:p>
          <a:p>
            <a:pPr marL="1150938" lvl="1" indent="0">
              <a:lnSpc>
                <a:spcPct val="120000"/>
              </a:lnSpc>
              <a:spcBef>
                <a:spcPts val="0"/>
              </a:spcBef>
              <a:spcAft>
                <a:spcPts val="0"/>
              </a:spcAft>
            </a:pPr>
            <a:r>
              <a:rPr lang="en-US" sz="2300" dirty="0"/>
              <a:t>Variable Hour Employees </a:t>
            </a:r>
          </a:p>
          <a:p>
            <a:pPr marL="514350" indent="-514350">
              <a:lnSpc>
                <a:spcPct val="120000"/>
              </a:lnSpc>
              <a:spcAft>
                <a:spcPts val="600"/>
              </a:spcAft>
              <a:buFont typeface="+mj-lt"/>
              <a:buAutoNum type="arabicPeriod"/>
            </a:pPr>
            <a:r>
              <a:rPr lang="en-US" sz="2300" b="1" u="sng" dirty="0"/>
              <a:t>Actively manage employee eligibility </a:t>
            </a:r>
            <a:r>
              <a:rPr lang="en-US" sz="2300" dirty="0"/>
              <a:t>for the entire calendar year</a:t>
            </a:r>
          </a:p>
          <a:p>
            <a:pPr marL="514350" indent="-514350">
              <a:lnSpc>
                <a:spcPct val="120000"/>
              </a:lnSpc>
              <a:spcAft>
                <a:spcPts val="600"/>
              </a:spcAft>
              <a:buFont typeface="+mj-lt"/>
              <a:buAutoNum type="arabicPeriod"/>
            </a:pPr>
            <a:r>
              <a:rPr lang="en-US" sz="2300" b="1" u="sng" dirty="0"/>
              <a:t>Timely offer Affordable MEC/MV Health Benefits to full time employees </a:t>
            </a:r>
            <a:r>
              <a:rPr lang="en-US" sz="2300" dirty="0"/>
              <a:t>(working 30 or more hours weekly)</a:t>
            </a:r>
          </a:p>
          <a:p>
            <a:pPr marL="0" indent="0">
              <a:lnSpc>
                <a:spcPct val="120000"/>
              </a:lnSpc>
              <a:spcAft>
                <a:spcPts val="600"/>
              </a:spcAft>
              <a:buNone/>
            </a:pPr>
            <a:endParaRPr lang="en-US" sz="2000" dirty="0">
              <a:solidFill>
                <a:srgbClr val="002060"/>
              </a:solidFill>
            </a:endParaRPr>
          </a:p>
          <a:p>
            <a:pPr marL="0" indent="0">
              <a:lnSpc>
                <a:spcPct val="120000"/>
              </a:lnSpc>
              <a:spcAft>
                <a:spcPts val="600"/>
              </a:spcAft>
              <a:buNone/>
            </a:pPr>
            <a:endParaRPr lang="en-US" sz="2000" b="1" dirty="0">
              <a:solidFill>
                <a:srgbClr val="002060"/>
              </a:solidFill>
            </a:endParaRPr>
          </a:p>
        </p:txBody>
      </p:sp>
    </p:spTree>
    <p:extLst>
      <p:ext uri="{BB962C8B-B14F-4D97-AF65-F5344CB8AC3E}">
        <p14:creationId xmlns:p14="http://schemas.microsoft.com/office/powerpoint/2010/main" val="128720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D1CF-D7A5-47ED-94EA-E674D3CAE2C7}"/>
              </a:ext>
            </a:extLst>
          </p:cNvPr>
          <p:cNvSpPr>
            <a:spLocks noGrp="1"/>
          </p:cNvSpPr>
          <p:nvPr>
            <p:ph type="title"/>
          </p:nvPr>
        </p:nvSpPr>
        <p:spPr>
          <a:xfrm>
            <a:off x="838200" y="577377"/>
            <a:ext cx="10515600" cy="918544"/>
          </a:xfrm>
        </p:spPr>
        <p:txBody>
          <a:bodyPr>
            <a:normAutofit/>
          </a:bodyPr>
          <a:lstStyle/>
          <a:p>
            <a:r>
              <a:rPr lang="en-US" dirty="0"/>
              <a:t>Common Employer Mistakes </a:t>
            </a:r>
          </a:p>
        </p:txBody>
      </p:sp>
      <p:sp>
        <p:nvSpPr>
          <p:cNvPr id="4" name="Content Placeholder 2">
            <a:extLst>
              <a:ext uri="{FF2B5EF4-FFF2-40B4-BE49-F238E27FC236}">
                <a16:creationId xmlns:a16="http://schemas.microsoft.com/office/drawing/2014/main" id="{9AE986B7-8D31-4EDA-B1B4-883B2E9A4375}"/>
              </a:ext>
            </a:extLst>
          </p:cNvPr>
          <p:cNvSpPr>
            <a:spLocks noGrp="1"/>
          </p:cNvSpPr>
          <p:nvPr>
            <p:ph sz="half" idx="1"/>
          </p:nvPr>
        </p:nvSpPr>
        <p:spPr>
          <a:xfrm>
            <a:off x="7368989" y="1983788"/>
            <a:ext cx="4370596" cy="3595744"/>
          </a:xfrm>
        </p:spPr>
        <p:txBody>
          <a:bodyPr>
            <a:normAutofit lnSpcReduction="10000"/>
          </a:bodyPr>
          <a:lstStyle/>
          <a:p>
            <a:pPr marL="0" indent="0">
              <a:buNone/>
            </a:pPr>
            <a:r>
              <a:rPr lang="en-US" sz="2400" b="1" dirty="0"/>
              <a:t>Common Employer Mistakes Part I </a:t>
            </a:r>
          </a:p>
          <a:p>
            <a:pPr marL="0" indent="0">
              <a:buNone/>
            </a:pPr>
            <a:r>
              <a:rPr lang="en-US" sz="2000" dirty="0"/>
              <a:t>Employer Information </a:t>
            </a:r>
            <a:endParaRPr lang="en-US" sz="1100" dirty="0"/>
          </a:p>
          <a:p>
            <a:r>
              <a:rPr lang="en-US" sz="2000" dirty="0"/>
              <a:t>Don’t use DBA </a:t>
            </a:r>
          </a:p>
          <a:p>
            <a:pPr marL="0" indent="0">
              <a:buNone/>
            </a:pPr>
            <a:r>
              <a:rPr lang="en-US" sz="2400" b="1" dirty="0"/>
              <a:t>Part II </a:t>
            </a:r>
          </a:p>
          <a:p>
            <a:pPr marL="0" indent="0">
              <a:buNone/>
            </a:pPr>
            <a:r>
              <a:rPr lang="en-US" sz="2000" dirty="0"/>
              <a:t>Common Mistakes </a:t>
            </a:r>
          </a:p>
          <a:p>
            <a:pPr marL="0" indent="0">
              <a:lnSpc>
                <a:spcPct val="110000"/>
              </a:lnSpc>
              <a:spcBef>
                <a:spcPts val="0"/>
              </a:spcBef>
              <a:spcAft>
                <a:spcPts val="0"/>
              </a:spcAft>
              <a:buNone/>
            </a:pPr>
            <a:endParaRPr lang="en-US" sz="1300" dirty="0">
              <a:solidFill>
                <a:srgbClr val="72B600"/>
              </a:solidFill>
            </a:endParaRPr>
          </a:p>
          <a:p>
            <a:pPr marL="0" indent="0">
              <a:lnSpc>
                <a:spcPct val="110000"/>
              </a:lnSpc>
              <a:spcBef>
                <a:spcPts val="0"/>
              </a:spcBef>
              <a:spcAft>
                <a:spcPts val="0"/>
              </a:spcAft>
              <a:buNone/>
            </a:pPr>
            <a:r>
              <a:rPr lang="en-US" sz="1300" dirty="0">
                <a:solidFill>
                  <a:srgbClr val="72B600"/>
                </a:solidFill>
              </a:rPr>
              <a:t>Check for instructions &amp; forms: </a:t>
            </a:r>
          </a:p>
          <a:p>
            <a:pPr marL="0" indent="0">
              <a:lnSpc>
                <a:spcPct val="110000"/>
              </a:lnSpc>
              <a:spcBef>
                <a:spcPts val="0"/>
              </a:spcBef>
              <a:spcAft>
                <a:spcPts val="0"/>
              </a:spcAft>
              <a:buNone/>
            </a:pPr>
            <a:r>
              <a:rPr lang="en-US" sz="1050" dirty="0">
                <a:hlinkClick r:id="rId2"/>
              </a:rPr>
              <a:t>Forms and Pubs Index Search | Internal Revenue Service (irs.gov)</a:t>
            </a:r>
            <a:endParaRPr lang="en-US" sz="1400" dirty="0"/>
          </a:p>
          <a:p>
            <a:pPr marL="0" indent="0">
              <a:lnSpc>
                <a:spcPct val="110000"/>
              </a:lnSpc>
              <a:spcBef>
                <a:spcPts val="0"/>
              </a:spcBef>
              <a:spcAft>
                <a:spcPts val="0"/>
              </a:spcAft>
              <a:buNone/>
            </a:pPr>
            <a:endParaRPr lang="en-US" sz="1400" dirty="0">
              <a:solidFill>
                <a:srgbClr val="002060"/>
              </a:solidFill>
            </a:endParaRPr>
          </a:p>
          <a:p>
            <a:endParaRPr lang="en-US" sz="1400" dirty="0">
              <a:solidFill>
                <a:srgbClr val="002060"/>
              </a:solidFill>
            </a:endParaRPr>
          </a:p>
        </p:txBody>
      </p:sp>
      <p:grpSp>
        <p:nvGrpSpPr>
          <p:cNvPr id="16" name="Group 15">
            <a:extLst>
              <a:ext uri="{FF2B5EF4-FFF2-40B4-BE49-F238E27FC236}">
                <a16:creationId xmlns:a16="http://schemas.microsoft.com/office/drawing/2014/main" id="{A67B3203-A998-837B-F6E1-23FFF8420771}"/>
              </a:ext>
            </a:extLst>
          </p:cNvPr>
          <p:cNvGrpSpPr/>
          <p:nvPr/>
        </p:nvGrpSpPr>
        <p:grpSpPr>
          <a:xfrm>
            <a:off x="963201" y="1502409"/>
            <a:ext cx="5886825" cy="4388685"/>
            <a:chOff x="963201" y="1502409"/>
            <a:chExt cx="5886825" cy="4388685"/>
          </a:xfrm>
        </p:grpSpPr>
        <p:pic>
          <p:nvPicPr>
            <p:cNvPr id="6" name="Picture 5">
              <a:extLst>
                <a:ext uri="{FF2B5EF4-FFF2-40B4-BE49-F238E27FC236}">
                  <a16:creationId xmlns:a16="http://schemas.microsoft.com/office/drawing/2014/main" id="{4CA693CE-2FCB-4417-85D7-FEFBF10A4D4D}"/>
                </a:ext>
              </a:extLst>
            </p:cNvPr>
            <p:cNvPicPr>
              <a:picLocks noChangeAspect="1"/>
            </p:cNvPicPr>
            <p:nvPr/>
          </p:nvPicPr>
          <p:blipFill>
            <a:blip r:embed="rId3"/>
            <a:stretch>
              <a:fillRect/>
            </a:stretch>
          </p:blipFill>
          <p:spPr>
            <a:xfrm>
              <a:off x="963201" y="1502409"/>
              <a:ext cx="5886825" cy="4388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85FE723B-8A30-0702-FDD4-5548C83F73D4}"/>
                </a:ext>
              </a:extLst>
            </p:cNvPr>
            <p:cNvPicPr>
              <a:picLocks noChangeAspect="1"/>
            </p:cNvPicPr>
            <p:nvPr/>
          </p:nvPicPr>
          <p:blipFill>
            <a:blip r:embed="rId4"/>
            <a:stretch>
              <a:fillRect/>
            </a:stretch>
          </p:blipFill>
          <p:spPr>
            <a:xfrm>
              <a:off x="5970915" y="1863194"/>
              <a:ext cx="558672" cy="248299"/>
            </a:xfrm>
            <a:prstGeom prst="rect">
              <a:avLst/>
            </a:prstGeom>
          </p:spPr>
        </p:pic>
        <p:pic>
          <p:nvPicPr>
            <p:cNvPr id="14" name="Picture 13">
              <a:extLst>
                <a:ext uri="{FF2B5EF4-FFF2-40B4-BE49-F238E27FC236}">
                  <a16:creationId xmlns:a16="http://schemas.microsoft.com/office/drawing/2014/main" id="{8DDE5B07-47B5-D0B1-17E7-FAE2A4573C59}"/>
                </a:ext>
              </a:extLst>
            </p:cNvPr>
            <p:cNvPicPr>
              <a:picLocks noChangeAspect="1"/>
            </p:cNvPicPr>
            <p:nvPr/>
          </p:nvPicPr>
          <p:blipFill>
            <a:blip r:embed="rId5"/>
            <a:stretch>
              <a:fillRect/>
            </a:stretch>
          </p:blipFill>
          <p:spPr>
            <a:xfrm>
              <a:off x="6054280" y="5743132"/>
              <a:ext cx="666667" cy="114286"/>
            </a:xfrm>
            <a:prstGeom prst="rect">
              <a:avLst/>
            </a:prstGeom>
          </p:spPr>
        </p:pic>
      </p:grpSp>
      <p:sp>
        <p:nvSpPr>
          <p:cNvPr id="18" name="TextBox 17">
            <a:extLst>
              <a:ext uri="{FF2B5EF4-FFF2-40B4-BE49-F238E27FC236}">
                <a16:creationId xmlns:a16="http://schemas.microsoft.com/office/drawing/2014/main" id="{269D4A33-0F29-7B30-FCB0-8A7284B5FE1C}"/>
              </a:ext>
            </a:extLst>
          </p:cNvPr>
          <p:cNvSpPr txBox="1"/>
          <p:nvPr/>
        </p:nvSpPr>
        <p:spPr>
          <a:xfrm rot="16200000">
            <a:off x="-9291" y="3433507"/>
            <a:ext cx="1292746" cy="369332"/>
          </a:xfrm>
          <a:prstGeom prst="rect">
            <a:avLst/>
          </a:prstGeom>
          <a:noFill/>
        </p:spPr>
        <p:txBody>
          <a:bodyPr wrap="square" rtlCol="0">
            <a:spAutoFit/>
          </a:bodyPr>
          <a:lstStyle/>
          <a:p>
            <a:r>
              <a:rPr lang="en-US" dirty="0">
                <a:solidFill>
                  <a:srgbClr val="C00000"/>
                </a:solidFill>
              </a:rPr>
              <a:t>Draft </a:t>
            </a:r>
            <a:r>
              <a:rPr lang="en-US" dirty="0">
                <a:solidFill>
                  <a:srgbClr val="C00000"/>
                </a:solidFill>
                <a:latin typeface="Arial" panose="020B0604020202020204" pitchFamily="34" charset="0"/>
                <a:cs typeface="Arial" panose="020B0604020202020204" pitchFamily="34" charset="0"/>
              </a:rPr>
              <a:t>Form</a:t>
            </a:r>
            <a:r>
              <a:rPr lang="en-US" dirty="0">
                <a:solidFill>
                  <a:srgbClr val="C00000"/>
                </a:solidFill>
              </a:rPr>
              <a:t> </a:t>
            </a:r>
          </a:p>
        </p:txBody>
      </p:sp>
    </p:spTree>
    <p:extLst>
      <p:ext uri="{BB962C8B-B14F-4D97-AF65-F5344CB8AC3E}">
        <p14:creationId xmlns:p14="http://schemas.microsoft.com/office/powerpoint/2010/main" val="342128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1FBF300-3F19-442E-AB82-75606898AA77}"/>
              </a:ext>
            </a:extLst>
          </p:cNvPr>
          <p:cNvSpPr>
            <a:spLocks noGrp="1"/>
          </p:cNvSpPr>
          <p:nvPr>
            <p:ph type="title"/>
          </p:nvPr>
        </p:nvSpPr>
        <p:spPr>
          <a:xfrm>
            <a:off x="830424" y="625150"/>
            <a:ext cx="10720874" cy="821439"/>
          </a:xfrm>
        </p:spPr>
        <p:txBody>
          <a:bodyPr>
            <a:normAutofit/>
          </a:bodyPr>
          <a:lstStyle/>
          <a:p>
            <a:r>
              <a:rPr lang="en-US" dirty="0"/>
              <a:t>Common Employer Mistakes </a:t>
            </a:r>
          </a:p>
        </p:txBody>
      </p:sp>
      <p:sp>
        <p:nvSpPr>
          <p:cNvPr id="2" name="TextBox 1">
            <a:extLst>
              <a:ext uri="{FF2B5EF4-FFF2-40B4-BE49-F238E27FC236}">
                <a16:creationId xmlns:a16="http://schemas.microsoft.com/office/drawing/2014/main" id="{0BCA824C-A3DD-427C-9798-CD204DD7CF3A}"/>
              </a:ext>
            </a:extLst>
          </p:cNvPr>
          <p:cNvSpPr txBox="1"/>
          <p:nvPr/>
        </p:nvSpPr>
        <p:spPr>
          <a:xfrm>
            <a:off x="7450667" y="2062971"/>
            <a:ext cx="3378199" cy="2923877"/>
          </a:xfrm>
          <a:prstGeom prst="rect">
            <a:avLst/>
          </a:prstGeom>
          <a:noFill/>
        </p:spPr>
        <p:txBody>
          <a:bodyPr wrap="square" rtlCol="0">
            <a:spAutoFit/>
          </a:bodyPr>
          <a:lstStyle/>
          <a:p>
            <a:r>
              <a:rPr lang="en-US" sz="2400" b="1" dirty="0">
                <a:solidFill>
                  <a:srgbClr val="3A6E8F"/>
                </a:solidFill>
                <a:latin typeface="Arial" panose="020B0604020202020204" pitchFamily="34" charset="0"/>
                <a:cs typeface="Arial" panose="020B0604020202020204" pitchFamily="34" charset="0"/>
              </a:rPr>
              <a:t>Common Employer Mistakes Part III </a:t>
            </a:r>
            <a:endParaRPr lang="en-US" sz="1400" b="1" dirty="0">
              <a:solidFill>
                <a:srgbClr val="3A6E8F"/>
              </a:solidFill>
              <a:latin typeface="Arial" panose="020B0604020202020204" pitchFamily="34" charset="0"/>
              <a:cs typeface="Arial" panose="020B0604020202020204" pitchFamily="34" charset="0"/>
            </a:endParaRPr>
          </a:p>
          <a:p>
            <a:endParaRPr lang="en-US" sz="500" dirty="0">
              <a:solidFill>
                <a:srgbClr val="3A6E8F"/>
              </a:solidFill>
              <a:latin typeface="Arial" panose="020B0604020202020204" pitchFamily="34" charset="0"/>
              <a:cs typeface="Arial" panose="020B0604020202020204" pitchFamily="34" charset="0"/>
            </a:endParaRPr>
          </a:p>
          <a:p>
            <a:r>
              <a:rPr lang="en-US" dirty="0">
                <a:solidFill>
                  <a:srgbClr val="3A6E8F"/>
                </a:solidFill>
                <a:latin typeface="Arial" panose="020B0604020202020204" pitchFamily="34" charset="0"/>
                <a:cs typeface="Arial" panose="020B0604020202020204" pitchFamily="34" charset="0"/>
              </a:rPr>
              <a:t>Employer Information</a:t>
            </a:r>
          </a:p>
          <a:p>
            <a:pPr marL="285750" indent="-285750">
              <a:buClr>
                <a:srgbClr val="72B600"/>
              </a:buClr>
              <a:buFont typeface="Arial" panose="020B0604020202020204" pitchFamily="34" charset="0"/>
              <a:buChar char="•"/>
            </a:pPr>
            <a:endParaRPr lang="en-US" dirty="0">
              <a:solidFill>
                <a:srgbClr val="2E5770"/>
              </a:solidFill>
              <a:latin typeface="Arial" panose="020B0604020202020204" pitchFamily="34" charset="0"/>
              <a:cs typeface="Arial" panose="020B0604020202020204" pitchFamily="34" charset="0"/>
            </a:endParaRPr>
          </a:p>
          <a:p>
            <a:pPr marL="285750" indent="-285750">
              <a:buClr>
                <a:srgbClr val="72B600"/>
              </a:buClr>
              <a:buFont typeface="Arial" panose="020B0604020202020204" pitchFamily="34" charset="0"/>
              <a:buChar char="•"/>
            </a:pPr>
            <a:r>
              <a:rPr lang="en-US" b="1" dirty="0">
                <a:solidFill>
                  <a:srgbClr val="3A6E8F"/>
                </a:solidFill>
                <a:latin typeface="Arial" panose="020B0604020202020204" pitchFamily="34" charset="0"/>
                <a:cs typeface="Arial" panose="020B0604020202020204" pitchFamily="34" charset="0"/>
              </a:rPr>
              <a:t>How to count employees </a:t>
            </a:r>
            <a:r>
              <a:rPr lang="en-US" dirty="0">
                <a:solidFill>
                  <a:srgbClr val="3A6E8F"/>
                </a:solidFill>
                <a:latin typeface="Arial" panose="020B0604020202020204" pitchFamily="34" charset="0"/>
                <a:cs typeface="Arial" panose="020B0604020202020204" pitchFamily="34" charset="0"/>
              </a:rPr>
              <a:t>– Why PR records need to be maintained w/ hire &amp; term dates – (Full time / Part time status)</a:t>
            </a:r>
          </a:p>
        </p:txBody>
      </p:sp>
      <p:grpSp>
        <p:nvGrpSpPr>
          <p:cNvPr id="13" name="Group 12">
            <a:extLst>
              <a:ext uri="{FF2B5EF4-FFF2-40B4-BE49-F238E27FC236}">
                <a16:creationId xmlns:a16="http://schemas.microsoft.com/office/drawing/2014/main" id="{09CC4730-8FB0-CE6D-A8F8-347DA68283C9}"/>
              </a:ext>
            </a:extLst>
          </p:cNvPr>
          <p:cNvGrpSpPr/>
          <p:nvPr/>
        </p:nvGrpSpPr>
        <p:grpSpPr>
          <a:xfrm>
            <a:off x="1217136" y="1589862"/>
            <a:ext cx="5619136" cy="4370440"/>
            <a:chOff x="1217136" y="1589862"/>
            <a:chExt cx="5619136" cy="4370440"/>
          </a:xfrm>
        </p:grpSpPr>
        <p:grpSp>
          <p:nvGrpSpPr>
            <p:cNvPr id="6" name="Group 5">
              <a:extLst>
                <a:ext uri="{FF2B5EF4-FFF2-40B4-BE49-F238E27FC236}">
                  <a16:creationId xmlns:a16="http://schemas.microsoft.com/office/drawing/2014/main" id="{14C56E5E-F836-1001-106B-F96C64A7B3A7}"/>
                </a:ext>
              </a:extLst>
            </p:cNvPr>
            <p:cNvGrpSpPr/>
            <p:nvPr/>
          </p:nvGrpSpPr>
          <p:grpSpPr>
            <a:xfrm>
              <a:off x="1217136" y="1589862"/>
              <a:ext cx="5619136" cy="4370440"/>
              <a:chOff x="1288574" y="1640573"/>
              <a:chExt cx="5619136" cy="4370440"/>
            </a:xfrm>
          </p:grpSpPr>
          <p:pic>
            <p:nvPicPr>
              <p:cNvPr id="5" name="Picture 4">
                <a:extLst>
                  <a:ext uri="{FF2B5EF4-FFF2-40B4-BE49-F238E27FC236}">
                    <a16:creationId xmlns:a16="http://schemas.microsoft.com/office/drawing/2014/main" id="{ABCEF585-0415-4BC6-A4BB-C25BCDE9A538}"/>
                  </a:ext>
                </a:extLst>
              </p:cNvPr>
              <p:cNvPicPr>
                <a:picLocks noChangeAspect="1"/>
              </p:cNvPicPr>
              <p:nvPr/>
            </p:nvPicPr>
            <p:blipFill>
              <a:blip r:embed="rId2"/>
              <a:stretch>
                <a:fillRect/>
              </a:stretch>
            </p:blipFill>
            <p:spPr>
              <a:xfrm>
                <a:off x="1288574" y="1640573"/>
                <a:ext cx="5619136" cy="437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B7A20C56-2F15-F4FC-A860-62E3C2FC31B3}"/>
                  </a:ext>
                </a:extLst>
              </p:cNvPr>
              <p:cNvPicPr>
                <a:picLocks noChangeAspect="1"/>
              </p:cNvPicPr>
              <p:nvPr/>
            </p:nvPicPr>
            <p:blipFill>
              <a:blip r:embed="rId3"/>
              <a:stretch>
                <a:fillRect/>
              </a:stretch>
            </p:blipFill>
            <p:spPr>
              <a:xfrm>
                <a:off x="1370703" y="1857657"/>
                <a:ext cx="534297" cy="68942"/>
              </a:xfrm>
              <a:prstGeom prst="rect">
                <a:avLst/>
              </a:prstGeom>
            </p:spPr>
          </p:pic>
        </p:grpSp>
        <p:pic>
          <p:nvPicPr>
            <p:cNvPr id="10" name="Picture 9">
              <a:extLst>
                <a:ext uri="{FF2B5EF4-FFF2-40B4-BE49-F238E27FC236}">
                  <a16:creationId xmlns:a16="http://schemas.microsoft.com/office/drawing/2014/main" id="{CACCF3E0-BA44-95CF-4195-05CC76854819}"/>
                </a:ext>
              </a:extLst>
            </p:cNvPr>
            <p:cNvPicPr>
              <a:picLocks noChangeAspect="1"/>
            </p:cNvPicPr>
            <p:nvPr/>
          </p:nvPicPr>
          <p:blipFill>
            <a:blip r:embed="rId4"/>
            <a:stretch>
              <a:fillRect/>
            </a:stretch>
          </p:blipFill>
          <p:spPr>
            <a:xfrm>
              <a:off x="6162786" y="5825280"/>
              <a:ext cx="666667" cy="114286"/>
            </a:xfrm>
            <a:prstGeom prst="rect">
              <a:avLst/>
            </a:prstGeom>
          </p:spPr>
        </p:pic>
        <p:pic>
          <p:nvPicPr>
            <p:cNvPr id="12" name="Picture 11">
              <a:extLst>
                <a:ext uri="{FF2B5EF4-FFF2-40B4-BE49-F238E27FC236}">
                  <a16:creationId xmlns:a16="http://schemas.microsoft.com/office/drawing/2014/main" id="{F7A440F1-D038-F08F-0211-3BE0310E8D8E}"/>
                </a:ext>
              </a:extLst>
            </p:cNvPr>
            <p:cNvPicPr>
              <a:picLocks noChangeAspect="1"/>
            </p:cNvPicPr>
            <p:nvPr/>
          </p:nvPicPr>
          <p:blipFill>
            <a:blip r:embed="rId5"/>
            <a:stretch>
              <a:fillRect/>
            </a:stretch>
          </p:blipFill>
          <p:spPr>
            <a:xfrm>
              <a:off x="1269448" y="1777843"/>
              <a:ext cx="685733" cy="97962"/>
            </a:xfrm>
            <a:prstGeom prst="rect">
              <a:avLst/>
            </a:prstGeom>
          </p:spPr>
        </p:pic>
      </p:grpSp>
      <p:sp>
        <p:nvSpPr>
          <p:cNvPr id="14" name="TextBox 13">
            <a:extLst>
              <a:ext uri="{FF2B5EF4-FFF2-40B4-BE49-F238E27FC236}">
                <a16:creationId xmlns:a16="http://schemas.microsoft.com/office/drawing/2014/main" id="{4D4E8819-ED4C-CC99-0509-45BA830577BF}"/>
              </a:ext>
            </a:extLst>
          </p:cNvPr>
          <p:cNvSpPr txBox="1"/>
          <p:nvPr/>
        </p:nvSpPr>
        <p:spPr>
          <a:xfrm rot="16200000">
            <a:off x="263566" y="3446955"/>
            <a:ext cx="1292746"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Draft Form </a:t>
            </a:r>
          </a:p>
        </p:txBody>
      </p:sp>
    </p:spTree>
    <p:extLst>
      <p:ext uri="{BB962C8B-B14F-4D97-AF65-F5344CB8AC3E}">
        <p14:creationId xmlns:p14="http://schemas.microsoft.com/office/powerpoint/2010/main" val="57592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8B70F3-12D8-438C-9365-D4D39464525F}"/>
              </a:ext>
            </a:extLst>
          </p:cNvPr>
          <p:cNvSpPr>
            <a:spLocks noGrp="1"/>
          </p:cNvSpPr>
          <p:nvPr>
            <p:ph type="title"/>
          </p:nvPr>
        </p:nvSpPr>
        <p:spPr>
          <a:xfrm>
            <a:off x="848308" y="615821"/>
            <a:ext cx="10495384" cy="839754"/>
          </a:xfrm>
        </p:spPr>
        <p:txBody>
          <a:bodyPr>
            <a:normAutofit/>
          </a:bodyPr>
          <a:lstStyle/>
          <a:p>
            <a:r>
              <a:rPr lang="en-US" dirty="0"/>
              <a:t>Common Employer Mistakes </a:t>
            </a:r>
          </a:p>
        </p:txBody>
      </p:sp>
      <p:sp>
        <p:nvSpPr>
          <p:cNvPr id="6" name="TextBox 5">
            <a:extLst>
              <a:ext uri="{FF2B5EF4-FFF2-40B4-BE49-F238E27FC236}">
                <a16:creationId xmlns:a16="http://schemas.microsoft.com/office/drawing/2014/main" id="{15A8C315-F756-4529-ABFE-A8B41693FD8A}"/>
              </a:ext>
            </a:extLst>
          </p:cNvPr>
          <p:cNvSpPr txBox="1"/>
          <p:nvPr/>
        </p:nvSpPr>
        <p:spPr>
          <a:xfrm>
            <a:off x="7552267" y="1582340"/>
            <a:ext cx="3522132" cy="4154984"/>
          </a:xfrm>
          <a:prstGeom prst="rect">
            <a:avLst/>
          </a:prstGeom>
          <a:noFill/>
        </p:spPr>
        <p:txBody>
          <a:bodyPr wrap="square" rtlCol="0">
            <a:spAutoFit/>
          </a:bodyPr>
          <a:lstStyle/>
          <a:p>
            <a:r>
              <a:rPr lang="en-US" sz="2400" b="1" dirty="0">
                <a:solidFill>
                  <a:srgbClr val="3A6E8F"/>
                </a:solidFill>
                <a:latin typeface="Arial" panose="020B0604020202020204" pitchFamily="34" charset="0"/>
                <a:cs typeface="Arial" panose="020B0604020202020204" pitchFamily="34" charset="0"/>
              </a:rPr>
              <a:t>Common Employer Mistakes</a:t>
            </a:r>
          </a:p>
          <a:p>
            <a:r>
              <a:rPr lang="en-US" dirty="0">
                <a:solidFill>
                  <a:srgbClr val="3A6E8F"/>
                </a:solidFill>
                <a:latin typeface="Arial" panose="020B0604020202020204" pitchFamily="34" charset="0"/>
                <a:cs typeface="Arial" panose="020B0604020202020204" pitchFamily="34" charset="0"/>
              </a:rPr>
              <a:t>Part IV ALE Member Information</a:t>
            </a:r>
          </a:p>
          <a:p>
            <a:pPr marL="285750" indent="-285750">
              <a:buClr>
                <a:srgbClr val="72B600"/>
              </a:buClr>
              <a:buFont typeface="Arial" panose="020B0604020202020204" pitchFamily="34" charset="0"/>
              <a:buChar char="•"/>
            </a:pPr>
            <a:endParaRPr lang="en-US" dirty="0">
              <a:solidFill>
                <a:srgbClr val="2E5770"/>
              </a:solidFill>
              <a:latin typeface="Arial" panose="020B0604020202020204" pitchFamily="34" charset="0"/>
              <a:cs typeface="Arial" panose="020B0604020202020204" pitchFamily="34" charset="0"/>
            </a:endParaRPr>
          </a:p>
          <a:p>
            <a:pPr marL="285750" indent="-285750">
              <a:buClr>
                <a:srgbClr val="72B600"/>
              </a:buClr>
              <a:buFont typeface="Arial" panose="020B0604020202020204" pitchFamily="34" charset="0"/>
              <a:buChar char="•"/>
            </a:pPr>
            <a:r>
              <a:rPr lang="en-US" dirty="0">
                <a:solidFill>
                  <a:srgbClr val="3A6E8F"/>
                </a:solidFill>
                <a:latin typeface="Arial" panose="020B0604020202020204" pitchFamily="34" charset="0"/>
                <a:cs typeface="Arial" panose="020B0604020202020204" pitchFamily="34" charset="0"/>
              </a:rPr>
              <a:t>Common Ownership Rules Apply</a:t>
            </a:r>
          </a:p>
          <a:p>
            <a:pPr marL="742950" lvl="1" indent="-285750">
              <a:buClr>
                <a:srgbClr val="72B600"/>
              </a:buClr>
              <a:buFont typeface="Arial" panose="020B0604020202020204" pitchFamily="34" charset="0"/>
              <a:buChar char="•"/>
            </a:pPr>
            <a:r>
              <a:rPr lang="en-US" dirty="0">
                <a:solidFill>
                  <a:srgbClr val="3A6E8F"/>
                </a:solidFill>
                <a:latin typeface="Arial" panose="020B0604020202020204" pitchFamily="34" charset="0"/>
                <a:cs typeface="Arial" panose="020B0604020202020204" pitchFamily="34" charset="0"/>
              </a:rPr>
              <a:t>80% Common Ownership</a:t>
            </a:r>
          </a:p>
          <a:p>
            <a:pPr marL="742950" lvl="1" indent="-285750">
              <a:buClr>
                <a:srgbClr val="72B600"/>
              </a:buClr>
              <a:buFont typeface="Arial" panose="020B0604020202020204" pitchFamily="34" charset="0"/>
              <a:buChar char="•"/>
            </a:pPr>
            <a:r>
              <a:rPr lang="en-US" dirty="0">
                <a:solidFill>
                  <a:srgbClr val="3A6E8F"/>
                </a:solidFill>
                <a:latin typeface="Arial" panose="020B0604020202020204" pitchFamily="34" charset="0"/>
                <a:cs typeface="Arial" panose="020B0604020202020204" pitchFamily="34" charset="0"/>
              </a:rPr>
              <a:t>Includes family members (brother, sister, spouse, parent, etc.)</a:t>
            </a:r>
          </a:p>
          <a:p>
            <a:pPr marL="285750" indent="-285750">
              <a:buClr>
                <a:srgbClr val="72B600"/>
              </a:buClr>
              <a:buFont typeface="Arial" panose="020B0604020202020204" pitchFamily="34" charset="0"/>
              <a:buChar char="•"/>
            </a:pPr>
            <a:r>
              <a:rPr lang="en-US" dirty="0">
                <a:solidFill>
                  <a:srgbClr val="3A6E8F"/>
                </a:solidFill>
                <a:latin typeface="Arial" panose="020B0604020202020204" pitchFamily="34" charset="0"/>
                <a:cs typeface="Arial" panose="020B0604020202020204" pitchFamily="34" charset="0"/>
              </a:rPr>
              <a:t>List ALE with highest number of employees first</a:t>
            </a:r>
          </a:p>
          <a:p>
            <a:pPr marL="285750" indent="-285750">
              <a:buClr>
                <a:srgbClr val="72B600"/>
              </a:buClr>
              <a:buFont typeface="Arial" panose="020B0604020202020204" pitchFamily="34" charset="0"/>
              <a:buChar char="•"/>
            </a:pPr>
            <a:r>
              <a:rPr lang="en-US" dirty="0">
                <a:solidFill>
                  <a:srgbClr val="3A6E8F"/>
                </a:solidFill>
                <a:latin typeface="Arial" panose="020B0604020202020204" pitchFamily="34" charset="0"/>
                <a:cs typeface="Arial" panose="020B0604020202020204" pitchFamily="34" charset="0"/>
              </a:rPr>
              <a:t>List all ALE members</a:t>
            </a:r>
          </a:p>
        </p:txBody>
      </p:sp>
      <p:grpSp>
        <p:nvGrpSpPr>
          <p:cNvPr id="12" name="Group 11">
            <a:extLst>
              <a:ext uri="{FF2B5EF4-FFF2-40B4-BE49-F238E27FC236}">
                <a16:creationId xmlns:a16="http://schemas.microsoft.com/office/drawing/2014/main" id="{66729A74-303B-86C5-F9B9-6DCC93B3144D}"/>
              </a:ext>
            </a:extLst>
          </p:cNvPr>
          <p:cNvGrpSpPr/>
          <p:nvPr/>
        </p:nvGrpSpPr>
        <p:grpSpPr>
          <a:xfrm>
            <a:off x="848308" y="1589164"/>
            <a:ext cx="6451620" cy="4154984"/>
            <a:chOff x="848308" y="1589164"/>
            <a:chExt cx="6451620" cy="4154984"/>
          </a:xfrm>
        </p:grpSpPr>
        <p:grpSp>
          <p:nvGrpSpPr>
            <p:cNvPr id="7" name="Group 6">
              <a:extLst>
                <a:ext uri="{FF2B5EF4-FFF2-40B4-BE49-F238E27FC236}">
                  <a16:creationId xmlns:a16="http://schemas.microsoft.com/office/drawing/2014/main" id="{995019A2-1CD6-7F37-BC98-7BEE1962FE0E}"/>
                </a:ext>
              </a:extLst>
            </p:cNvPr>
            <p:cNvGrpSpPr/>
            <p:nvPr/>
          </p:nvGrpSpPr>
          <p:grpSpPr>
            <a:xfrm>
              <a:off x="848308" y="1589164"/>
              <a:ext cx="6451620" cy="4154984"/>
              <a:chOff x="848308" y="1589164"/>
              <a:chExt cx="6451620" cy="4154984"/>
            </a:xfrm>
          </p:grpSpPr>
          <p:pic>
            <p:nvPicPr>
              <p:cNvPr id="4" name="Picture 3">
                <a:extLst>
                  <a:ext uri="{FF2B5EF4-FFF2-40B4-BE49-F238E27FC236}">
                    <a16:creationId xmlns:a16="http://schemas.microsoft.com/office/drawing/2014/main" id="{E8DC47EE-8036-4E25-BEF0-EB86904A10F6}"/>
                  </a:ext>
                </a:extLst>
              </p:cNvPr>
              <p:cNvPicPr>
                <a:picLocks noChangeAspect="1"/>
              </p:cNvPicPr>
              <p:nvPr/>
            </p:nvPicPr>
            <p:blipFill>
              <a:blip r:embed="rId2"/>
              <a:stretch>
                <a:fillRect/>
              </a:stretch>
            </p:blipFill>
            <p:spPr>
              <a:xfrm>
                <a:off x="848308" y="1589164"/>
                <a:ext cx="6451620" cy="4154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0C478A0A-A485-120C-2B8E-B351F596C8BB}"/>
                  </a:ext>
                </a:extLst>
              </p:cNvPr>
              <p:cNvPicPr>
                <a:picLocks noChangeAspect="1"/>
              </p:cNvPicPr>
              <p:nvPr/>
            </p:nvPicPr>
            <p:blipFill>
              <a:blip r:embed="rId3"/>
              <a:stretch>
                <a:fillRect/>
              </a:stretch>
            </p:blipFill>
            <p:spPr>
              <a:xfrm>
                <a:off x="943983" y="1866900"/>
                <a:ext cx="580667" cy="74925"/>
              </a:xfrm>
              <a:prstGeom prst="rect">
                <a:avLst/>
              </a:prstGeom>
            </p:spPr>
          </p:pic>
        </p:grpSp>
        <p:pic>
          <p:nvPicPr>
            <p:cNvPr id="10" name="Picture 9">
              <a:extLst>
                <a:ext uri="{FF2B5EF4-FFF2-40B4-BE49-F238E27FC236}">
                  <a16:creationId xmlns:a16="http://schemas.microsoft.com/office/drawing/2014/main" id="{050FADD6-9B30-DFED-BA5C-F4A2A44FA172}"/>
                </a:ext>
              </a:extLst>
            </p:cNvPr>
            <p:cNvPicPr>
              <a:picLocks noChangeAspect="1"/>
            </p:cNvPicPr>
            <p:nvPr/>
          </p:nvPicPr>
          <p:blipFill>
            <a:blip r:embed="rId4"/>
            <a:stretch>
              <a:fillRect/>
            </a:stretch>
          </p:blipFill>
          <p:spPr>
            <a:xfrm>
              <a:off x="6535398" y="5603721"/>
              <a:ext cx="666667" cy="114286"/>
            </a:xfrm>
            <a:prstGeom prst="rect">
              <a:avLst/>
            </a:prstGeom>
          </p:spPr>
        </p:pic>
        <p:pic>
          <p:nvPicPr>
            <p:cNvPr id="11" name="Picture 10">
              <a:extLst>
                <a:ext uri="{FF2B5EF4-FFF2-40B4-BE49-F238E27FC236}">
                  <a16:creationId xmlns:a16="http://schemas.microsoft.com/office/drawing/2014/main" id="{B5A0B45A-18B6-B156-86C7-39943AEF9684}"/>
                </a:ext>
              </a:extLst>
            </p:cNvPr>
            <p:cNvPicPr>
              <a:picLocks noChangeAspect="1"/>
            </p:cNvPicPr>
            <p:nvPr/>
          </p:nvPicPr>
          <p:blipFill>
            <a:blip r:embed="rId5"/>
            <a:stretch>
              <a:fillRect/>
            </a:stretch>
          </p:blipFill>
          <p:spPr>
            <a:xfrm>
              <a:off x="951438" y="1843863"/>
              <a:ext cx="685733" cy="97962"/>
            </a:xfrm>
            <a:prstGeom prst="rect">
              <a:avLst/>
            </a:prstGeom>
          </p:spPr>
        </p:pic>
      </p:grpSp>
      <p:sp>
        <p:nvSpPr>
          <p:cNvPr id="13" name="TextBox 12">
            <a:extLst>
              <a:ext uri="{FF2B5EF4-FFF2-40B4-BE49-F238E27FC236}">
                <a16:creationId xmlns:a16="http://schemas.microsoft.com/office/drawing/2014/main" id="{5F4523A3-F935-F8D6-BACE-43BC906C617D}"/>
              </a:ext>
            </a:extLst>
          </p:cNvPr>
          <p:cNvSpPr txBox="1"/>
          <p:nvPr/>
        </p:nvSpPr>
        <p:spPr>
          <a:xfrm rot="16200000">
            <a:off x="-36185" y="3433507"/>
            <a:ext cx="1292746" cy="369332"/>
          </a:xfrm>
          <a:prstGeom prst="rect">
            <a:avLst/>
          </a:prstGeom>
          <a:noFill/>
        </p:spPr>
        <p:txBody>
          <a:bodyPr wrap="square" rtlCol="0">
            <a:spAutoFit/>
          </a:bodyPr>
          <a:lstStyle/>
          <a:p>
            <a:r>
              <a:rPr lang="en-US" dirty="0">
                <a:solidFill>
                  <a:srgbClr val="C00000"/>
                </a:solidFill>
              </a:rPr>
              <a:t>Draft Form </a:t>
            </a:r>
          </a:p>
        </p:txBody>
      </p:sp>
    </p:spTree>
    <p:extLst>
      <p:ext uri="{BB962C8B-B14F-4D97-AF65-F5344CB8AC3E}">
        <p14:creationId xmlns:p14="http://schemas.microsoft.com/office/powerpoint/2010/main" val="271820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B2CF-91CF-4AA4-9CD6-4CE8B45C26D5}"/>
              </a:ext>
            </a:extLst>
          </p:cNvPr>
          <p:cNvSpPr>
            <a:spLocks noGrp="1"/>
          </p:cNvSpPr>
          <p:nvPr>
            <p:ph type="title"/>
          </p:nvPr>
        </p:nvSpPr>
        <p:spPr/>
        <p:txBody>
          <a:bodyPr>
            <a:normAutofit/>
          </a:bodyPr>
          <a:lstStyle/>
          <a:p>
            <a:r>
              <a:rPr lang="en-US" dirty="0"/>
              <a:t>Minimum Value &amp; Minimum Essential Coverage Plan </a:t>
            </a:r>
          </a:p>
        </p:txBody>
      </p:sp>
      <p:sp>
        <p:nvSpPr>
          <p:cNvPr id="3" name="Content Placeholder 2">
            <a:extLst>
              <a:ext uri="{FF2B5EF4-FFF2-40B4-BE49-F238E27FC236}">
                <a16:creationId xmlns:a16="http://schemas.microsoft.com/office/drawing/2014/main" id="{A1FB8CC7-7BBF-42D4-86A2-58BB23C4F513}"/>
              </a:ext>
            </a:extLst>
          </p:cNvPr>
          <p:cNvSpPr>
            <a:spLocks noGrp="1"/>
          </p:cNvSpPr>
          <p:nvPr>
            <p:ph idx="1"/>
          </p:nvPr>
        </p:nvSpPr>
        <p:spPr>
          <a:xfrm>
            <a:off x="838200" y="1690687"/>
            <a:ext cx="3894667" cy="4092045"/>
          </a:xfrm>
        </p:spPr>
        <p:txBody>
          <a:bodyPr>
            <a:noAutofit/>
          </a:bodyPr>
          <a:lstStyle/>
          <a:p>
            <a:pPr marL="0" indent="0" algn="l">
              <a:spcBef>
                <a:spcPts val="0"/>
              </a:spcBef>
              <a:buNone/>
            </a:pPr>
            <a:r>
              <a:rPr lang="en-US" sz="2000" b="1" i="0" dirty="0">
                <a:effectLst/>
              </a:rPr>
              <a:t>Minimum Value </a:t>
            </a:r>
          </a:p>
          <a:p>
            <a:pPr marL="0" indent="0" algn="l">
              <a:spcBef>
                <a:spcPts val="0"/>
              </a:spcBef>
              <a:buNone/>
            </a:pPr>
            <a:r>
              <a:rPr lang="en-US" sz="1600" b="0" i="0" dirty="0">
                <a:effectLst/>
              </a:rPr>
              <a:t>An employer-sponsored plan provides </a:t>
            </a:r>
            <a:r>
              <a:rPr lang="en-US" sz="1600" b="1" i="0" dirty="0">
                <a:effectLst/>
              </a:rPr>
              <a:t>minimum value if it </a:t>
            </a:r>
            <a:r>
              <a:rPr lang="en-US" sz="1600" b="1" i="0" u="sng" dirty="0">
                <a:effectLst/>
              </a:rPr>
              <a:t>covers at least 60% </a:t>
            </a:r>
            <a:r>
              <a:rPr lang="en-US" sz="1600" b="1" i="0" dirty="0">
                <a:effectLst/>
              </a:rPr>
              <a:t>of the total allowed cost of benefits that are expected</a:t>
            </a:r>
            <a:r>
              <a:rPr lang="en-US" sz="1600" b="0" i="0" dirty="0">
                <a:effectLst/>
              </a:rPr>
              <a:t> to be incurred under the plan. (Reference IRS Notic</a:t>
            </a:r>
            <a:r>
              <a:rPr lang="en-US" sz="1600" dirty="0"/>
              <a:t>e: </a:t>
            </a:r>
            <a:r>
              <a:rPr lang="en-US" sz="1600" b="0" i="0" u="sng" dirty="0">
                <a:effectLst/>
                <a:hlinkClick r:id="rId2" tooltip="N-2014-69">
                  <a:extLst>
                    <a:ext uri="{A12FA001-AC4F-418D-AE19-62706E023703}">
                      <ahyp:hlinkClr xmlns:ahyp="http://schemas.microsoft.com/office/drawing/2018/hyperlinkcolor" xmlns="" val="tx"/>
                    </a:ext>
                  </a:extLst>
                </a:hlinkClick>
              </a:rPr>
              <a:t>2014-69</a:t>
            </a:r>
            <a:r>
              <a:rPr lang="en-US" sz="1600" b="0" i="0" u="sng" dirty="0">
                <a:effectLst/>
              </a:rPr>
              <a:t>)</a:t>
            </a:r>
            <a:endParaRPr lang="en-US" sz="1600" b="0" i="0" dirty="0">
              <a:effectLst/>
            </a:endParaRPr>
          </a:p>
          <a:p>
            <a:pPr marL="0" marR="0" indent="0" fontAlgn="base">
              <a:lnSpc>
                <a:spcPct val="107000"/>
              </a:lnSpc>
              <a:spcBef>
                <a:spcPts val="0"/>
              </a:spcBef>
              <a:spcAft>
                <a:spcPts val="0"/>
              </a:spcAft>
              <a:buNone/>
            </a:pPr>
            <a:endParaRPr lang="en-US" sz="900" b="1" dirty="0">
              <a:effectLst/>
              <a:ea typeface="Times New Roman" panose="02020603050405020304" pitchFamily="18" charset="0"/>
            </a:endParaRPr>
          </a:p>
          <a:p>
            <a:pPr marL="0" marR="0" indent="0" fontAlgn="base">
              <a:lnSpc>
                <a:spcPct val="107000"/>
              </a:lnSpc>
              <a:spcBef>
                <a:spcPts val="0"/>
              </a:spcBef>
              <a:spcAft>
                <a:spcPts val="0"/>
              </a:spcAft>
              <a:buNone/>
            </a:pPr>
            <a:r>
              <a:rPr lang="en-US" sz="1600" b="1" u="sng" dirty="0">
                <a:effectLst/>
                <a:ea typeface="Times New Roman" panose="02020603050405020304" pitchFamily="18" charset="0"/>
              </a:rPr>
              <a:t>Minimum Essential Coverage </a:t>
            </a:r>
            <a:r>
              <a:rPr lang="en-US" sz="1600" dirty="0">
                <a:effectLst/>
                <a:ea typeface="Times New Roman" panose="02020603050405020304" pitchFamily="18" charset="0"/>
              </a:rPr>
              <a:t>is the </a:t>
            </a:r>
            <a:r>
              <a:rPr lang="en-US" sz="1600" b="1" dirty="0">
                <a:effectLst/>
                <a:ea typeface="Times New Roman" panose="02020603050405020304" pitchFamily="18" charset="0"/>
              </a:rPr>
              <a:t>mandatory coverage that employers must offer employees regardless of their health status </a:t>
            </a:r>
            <a:r>
              <a:rPr lang="en-US" sz="1600" dirty="0">
                <a:effectLst/>
                <a:ea typeface="Times New Roman" panose="02020603050405020304" pitchFamily="18" charset="0"/>
              </a:rPr>
              <a:t>or plan type </a:t>
            </a:r>
            <a:r>
              <a:rPr lang="en-US" sz="1600" u="sng" dirty="0">
                <a:effectLst/>
                <a:ea typeface="Times New Roman" panose="02020603050405020304" pitchFamily="18" charset="0"/>
              </a:rPr>
              <a:t>to meet ACA requirements</a:t>
            </a:r>
            <a:r>
              <a:rPr lang="en-US" sz="1600" dirty="0">
                <a:effectLst/>
                <a:ea typeface="Times New Roman" panose="02020603050405020304" pitchFamily="18" charset="0"/>
              </a:rPr>
              <a:t>. Sometimes referred to as Essential Health Benefits (EHBs). </a:t>
            </a:r>
            <a:endParaRPr lang="en-US" sz="1600" dirty="0">
              <a:ea typeface="Calibri" panose="020F0502020204030204" pitchFamily="34" charset="0"/>
            </a:endParaRPr>
          </a:p>
          <a:p>
            <a:pPr marL="692150" marR="285750" lvl="0" indent="-342900" fontAlgn="base">
              <a:lnSpc>
                <a:spcPts val="1950"/>
              </a:lnSpc>
              <a:spcBef>
                <a:spcPts val="0"/>
              </a:spcBef>
              <a:spcAft>
                <a:spcPts val="0"/>
              </a:spcAft>
              <a:buSzPts val="1000"/>
              <a:buFont typeface="+mj-lt"/>
              <a:buAutoNum type="arabicPeriod"/>
              <a:tabLst>
                <a:tab pos="457200" algn="l"/>
              </a:tabLst>
            </a:pPr>
            <a:endParaRPr lang="en-US" sz="1400" dirty="0">
              <a:effectLst/>
              <a:ea typeface="Calibri" panose="020F0502020204030204" pitchFamily="34" charset="0"/>
            </a:endParaRPr>
          </a:p>
          <a:p>
            <a:endParaRPr lang="en-US" dirty="0"/>
          </a:p>
        </p:txBody>
      </p:sp>
      <p:sp>
        <p:nvSpPr>
          <p:cNvPr id="4" name="Rectangle 3">
            <a:extLst>
              <a:ext uri="{FF2B5EF4-FFF2-40B4-BE49-F238E27FC236}">
                <a16:creationId xmlns:a16="http://schemas.microsoft.com/office/drawing/2014/main" id="{69FC3483-E507-4F02-8DB1-D14AAF0AD860}"/>
              </a:ext>
            </a:extLst>
          </p:cNvPr>
          <p:cNvSpPr/>
          <p:nvPr/>
        </p:nvSpPr>
        <p:spPr>
          <a:xfrm>
            <a:off x="5198532" y="1641727"/>
            <a:ext cx="6561667" cy="4384214"/>
          </a:xfrm>
          <a:prstGeom prst="rect">
            <a:avLst/>
          </a:prstGeom>
        </p:spPr>
        <p:txBody>
          <a:bodyPr wrap="square">
            <a:spAutoFit/>
          </a:bodyPr>
          <a:lstStyle/>
          <a:p>
            <a:pPr fontAlgn="base">
              <a:lnSpc>
                <a:spcPct val="107000"/>
              </a:lnSpc>
            </a:pPr>
            <a:r>
              <a:rPr lang="en-US" b="1" dirty="0">
                <a:solidFill>
                  <a:srgbClr val="3A6E8F"/>
                </a:solidFill>
                <a:latin typeface="Arial" panose="020B0604020202020204" pitchFamily="34" charset="0"/>
                <a:ea typeface="Times New Roman" panose="02020603050405020304" pitchFamily="18" charset="0"/>
                <a:cs typeface="Arial" panose="020B0604020202020204" pitchFamily="34" charset="0"/>
              </a:rPr>
              <a:t>ACA qualifying Health Plans must include the following 10 essential benefits:</a:t>
            </a:r>
          </a:p>
          <a:p>
            <a:pPr fontAlgn="base">
              <a:lnSpc>
                <a:spcPct val="107000"/>
              </a:lnSpc>
            </a:pPr>
            <a:r>
              <a:rPr lang="en-US" sz="800" b="1" dirty="0">
                <a:solidFill>
                  <a:srgbClr val="3A6E8F"/>
                </a:solidFill>
                <a:latin typeface="Arial" panose="020B0604020202020204" pitchFamily="34" charset="0"/>
                <a:ea typeface="Times New Roman" panose="02020603050405020304" pitchFamily="18" charset="0"/>
                <a:cs typeface="Arial" panose="020B0604020202020204" pitchFamily="34" charset="0"/>
              </a:rPr>
              <a:t> </a:t>
            </a:r>
            <a:endParaRPr lang="en-US" sz="800" b="1"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Laboratory services</a:t>
            </a: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Emergency services</a:t>
            </a: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Prescription drugs</a:t>
            </a: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Mental health/substance abuse</a:t>
            </a: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Maternity and newborn care</a:t>
            </a: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Pediatrics services, including oral and vision care</a:t>
            </a: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Rehabilitative and habilitative services and devices</a:t>
            </a: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Ambulatory patient services</a:t>
            </a: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Preventive/wellness services and chronic disease management</a:t>
            </a: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L="692150" marR="285750" lvl="0" indent="-342900" fontAlgn="base">
              <a:lnSpc>
                <a:spcPts val="1950"/>
              </a:lnSpc>
              <a:spcBef>
                <a:spcPts val="0"/>
              </a:spcBef>
              <a:spcAft>
                <a:spcPts val="0"/>
              </a:spcAft>
              <a:buClr>
                <a:srgbClr val="72B600"/>
              </a:buClr>
              <a:buSzPts val="1000"/>
              <a:buFont typeface="+mj-lt"/>
              <a:buAutoNum type="arabicPeriod"/>
              <a:tabLst>
                <a:tab pos="457200" algn="l"/>
              </a:tabLst>
            </a:pPr>
            <a:r>
              <a:rPr lang="en-US" dirty="0">
                <a:solidFill>
                  <a:srgbClr val="3A6E8F"/>
                </a:solidFill>
                <a:latin typeface="Arial" panose="020B0604020202020204" pitchFamily="34" charset="0"/>
                <a:ea typeface="Times New Roman" panose="02020603050405020304" pitchFamily="18" charset="0"/>
                <a:cs typeface="Arial" panose="020B0604020202020204" pitchFamily="34" charset="0"/>
              </a:rPr>
              <a:t>Hospitalization</a:t>
            </a:r>
            <a:r>
              <a:rPr lang="en-US" dirty="0">
                <a:solidFill>
                  <a:srgbClr val="3A6E8F"/>
                </a:solidFill>
                <a:latin typeface="Arial" panose="020B0604020202020204" pitchFamily="34" charset="0"/>
                <a:ea typeface="Calibri" panose="020F0502020204030204" pitchFamily="34" charset="0"/>
                <a:cs typeface="Arial" panose="020B0604020202020204" pitchFamily="34" charset="0"/>
              </a:rPr>
              <a:t> </a:t>
            </a:r>
          </a:p>
          <a:p>
            <a:pPr marL="349250" marR="285750" lvl="0" fontAlgn="base">
              <a:lnSpc>
                <a:spcPts val="1950"/>
              </a:lnSpc>
              <a:spcBef>
                <a:spcPts val="0"/>
              </a:spcBef>
              <a:spcAft>
                <a:spcPts val="0"/>
              </a:spcAft>
              <a:buSzPts val="1000"/>
              <a:tabLst>
                <a:tab pos="457200" algn="l"/>
              </a:tabLst>
            </a:pPr>
            <a:endParaRPr lang="en-US" dirty="0">
              <a:solidFill>
                <a:srgbClr val="3A6E8F"/>
              </a:solidFill>
              <a:latin typeface="Arial" panose="020B0604020202020204" pitchFamily="34" charset="0"/>
              <a:ea typeface="Calibri" panose="020F0502020204030204" pitchFamily="34" charset="0"/>
              <a:cs typeface="Arial" panose="020B0604020202020204" pitchFamily="34" charset="0"/>
            </a:endParaRPr>
          </a:p>
          <a:p>
            <a:pPr marR="285750" lvl="0" fontAlgn="base">
              <a:lnSpc>
                <a:spcPts val="1950"/>
              </a:lnSpc>
              <a:buSzPts val="1000"/>
              <a:tabLst>
                <a:tab pos="457200" algn="l"/>
              </a:tabLst>
            </a:pPr>
            <a:r>
              <a:rPr lang="en-US" sz="1400" i="1" u="sng" dirty="0">
                <a:solidFill>
                  <a:srgbClr val="3A6E8F"/>
                </a:solidFill>
                <a:latin typeface="Arial" panose="020B0604020202020204" pitchFamily="34" charset="0"/>
                <a:ea typeface="Calibri" panose="020F0502020204030204" pitchFamily="34" charset="0"/>
                <a:cs typeface="Arial" panose="020B0604020202020204" pitchFamily="34" charset="0"/>
              </a:rPr>
              <a:t>Note:</a:t>
            </a:r>
            <a:r>
              <a:rPr lang="en-US" sz="1400" i="1" dirty="0">
                <a:solidFill>
                  <a:srgbClr val="3A6E8F"/>
                </a:solidFill>
                <a:latin typeface="Arial" panose="020B0604020202020204" pitchFamily="34" charset="0"/>
                <a:ea typeface="Calibri" panose="020F0502020204030204" pitchFamily="34" charset="0"/>
                <a:cs typeface="Arial" panose="020B0604020202020204" pitchFamily="34" charset="0"/>
              </a:rPr>
              <a:t> Not sure if your plan meets MEC / MV to Employees &amp; Dependents… Check your </a:t>
            </a:r>
            <a:r>
              <a:rPr lang="en-US" sz="1400" i="1" dirty="0" smtClean="0">
                <a:solidFill>
                  <a:srgbClr val="3A6E8F"/>
                </a:solidFill>
                <a:latin typeface="Arial" panose="020B0604020202020204" pitchFamily="34" charset="0"/>
                <a:ea typeface="Calibri" panose="020F0502020204030204" pitchFamily="34" charset="0"/>
                <a:cs typeface="Arial" panose="020B0604020202020204" pitchFamily="34" charset="0"/>
              </a:rPr>
              <a:t>Summary </a:t>
            </a:r>
            <a:r>
              <a:rPr lang="en-US" sz="1400" i="1" dirty="0">
                <a:solidFill>
                  <a:srgbClr val="3A6E8F"/>
                </a:solidFill>
                <a:latin typeface="Arial" panose="020B0604020202020204" pitchFamily="34" charset="0"/>
                <a:ea typeface="Calibri" panose="020F0502020204030204" pitchFamily="34" charset="0"/>
                <a:cs typeface="Arial" panose="020B0604020202020204" pitchFamily="34" charset="0"/>
              </a:rPr>
              <a:t>of Benefits &amp; </a:t>
            </a:r>
            <a:r>
              <a:rPr lang="en-US" sz="1400" i="1" dirty="0" smtClean="0">
                <a:solidFill>
                  <a:srgbClr val="3A6E8F"/>
                </a:solidFill>
                <a:latin typeface="Arial" panose="020B0604020202020204" pitchFamily="34" charset="0"/>
                <a:ea typeface="Calibri" panose="020F0502020204030204" pitchFamily="34" charset="0"/>
                <a:cs typeface="Arial" panose="020B0604020202020204" pitchFamily="34" charset="0"/>
              </a:rPr>
              <a:t>Coverage</a:t>
            </a:r>
            <a:r>
              <a:rPr lang="en-US" sz="1400" i="1" dirty="0">
                <a:solidFill>
                  <a:srgbClr val="3A6E8F"/>
                </a:solidFill>
                <a:latin typeface="Arial" panose="020B0604020202020204" pitchFamily="34" charset="0"/>
                <a:ea typeface="Calibri" panose="020F0502020204030204" pitchFamily="34" charset="0"/>
                <a:cs typeface="Arial" panose="020B0604020202020204" pitchFamily="34" charset="0"/>
              </a:rPr>
              <a:t> </a:t>
            </a:r>
            <a:r>
              <a:rPr lang="en-US" sz="1400" i="1" dirty="0" smtClean="0">
                <a:solidFill>
                  <a:srgbClr val="3A6E8F"/>
                </a:solidFill>
                <a:latin typeface="Arial" panose="020B0604020202020204" pitchFamily="34" charset="0"/>
                <a:ea typeface="Calibri" panose="020F0502020204030204" pitchFamily="34" charset="0"/>
                <a:cs typeface="Arial" panose="020B0604020202020204" pitchFamily="34" charset="0"/>
              </a:rPr>
              <a:t>(SBC)</a:t>
            </a:r>
            <a:endParaRPr lang="en-US" sz="1400" i="1" dirty="0">
              <a:solidFill>
                <a:srgbClr val="3A6E8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678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7BB98F1-5DA2-4764-9919-5A2F45985917}"/>
              </a:ext>
            </a:extLst>
          </p:cNvPr>
          <p:cNvSpPr>
            <a:spLocks noGrp="1"/>
          </p:cNvSpPr>
          <p:nvPr>
            <p:ph sz="half" idx="1"/>
          </p:nvPr>
        </p:nvSpPr>
        <p:spPr>
          <a:xfrm>
            <a:off x="7966913" y="1659185"/>
            <a:ext cx="4101103" cy="3263908"/>
          </a:xfrm>
        </p:spPr>
        <p:txBody>
          <a:bodyPr>
            <a:normAutofit/>
          </a:bodyPr>
          <a:lstStyle/>
          <a:p>
            <a:pPr marL="0" indent="0">
              <a:buNone/>
            </a:pPr>
            <a:r>
              <a:rPr lang="en-US" sz="2400" b="1" dirty="0"/>
              <a:t>Common Employer Mistakes </a:t>
            </a:r>
          </a:p>
          <a:p>
            <a:pPr marL="0" indent="0">
              <a:buNone/>
            </a:pPr>
            <a:r>
              <a:rPr lang="en-US" sz="1800" b="1" dirty="0"/>
              <a:t>Employee Information </a:t>
            </a:r>
          </a:p>
          <a:p>
            <a:r>
              <a:rPr lang="en-US" sz="1600" dirty="0"/>
              <a:t>Not using Employee’s Formal Name</a:t>
            </a:r>
          </a:p>
          <a:p>
            <a:pPr marL="0" indent="0">
              <a:buNone/>
            </a:pPr>
            <a:r>
              <a:rPr lang="en-US" sz="1600" b="1" dirty="0"/>
              <a:t>Line 14   </a:t>
            </a:r>
            <a:r>
              <a:rPr lang="en-US" sz="1600" dirty="0"/>
              <a:t>	Common Miscoding</a:t>
            </a:r>
          </a:p>
          <a:p>
            <a:pPr marL="0" indent="0">
              <a:buNone/>
            </a:pPr>
            <a:r>
              <a:rPr lang="en-US" sz="1600" b="1" dirty="0"/>
              <a:t>Line 15</a:t>
            </a:r>
            <a:r>
              <a:rPr lang="en-US" sz="1600" dirty="0"/>
              <a:t>	Common Mistakes </a:t>
            </a:r>
          </a:p>
          <a:p>
            <a:pPr marL="0" indent="0">
              <a:buNone/>
            </a:pPr>
            <a:r>
              <a:rPr lang="en-US" sz="1600" b="1" dirty="0"/>
              <a:t>Line 16   </a:t>
            </a:r>
            <a:r>
              <a:rPr lang="en-US" sz="1600" dirty="0"/>
              <a:t>	Common Miscoding </a:t>
            </a:r>
          </a:p>
        </p:txBody>
      </p:sp>
      <p:sp>
        <p:nvSpPr>
          <p:cNvPr id="7" name="Title 1">
            <a:extLst>
              <a:ext uri="{FF2B5EF4-FFF2-40B4-BE49-F238E27FC236}">
                <a16:creationId xmlns:a16="http://schemas.microsoft.com/office/drawing/2014/main" id="{0FDB089D-5F89-4E20-B29C-E5E9AD420BBB}"/>
              </a:ext>
            </a:extLst>
          </p:cNvPr>
          <p:cNvSpPr txBox="1">
            <a:spLocks/>
          </p:cNvSpPr>
          <p:nvPr/>
        </p:nvSpPr>
        <p:spPr>
          <a:xfrm>
            <a:off x="849086" y="625152"/>
            <a:ext cx="10504713" cy="830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5770"/>
                </a:solidFill>
                <a:latin typeface="Arial" panose="020B0604020202020204" pitchFamily="34" charset="0"/>
                <a:ea typeface="+mj-ea"/>
                <a:cs typeface="Arial" panose="020B0604020202020204" pitchFamily="34" charset="0"/>
              </a:defRPr>
            </a:lvl1pPr>
          </a:lstStyle>
          <a:p>
            <a:r>
              <a:rPr lang="en-US" dirty="0"/>
              <a:t>Common Employer Mistakes </a:t>
            </a:r>
          </a:p>
        </p:txBody>
      </p:sp>
      <p:grpSp>
        <p:nvGrpSpPr>
          <p:cNvPr id="8" name="Group 7">
            <a:extLst>
              <a:ext uri="{FF2B5EF4-FFF2-40B4-BE49-F238E27FC236}">
                <a16:creationId xmlns:a16="http://schemas.microsoft.com/office/drawing/2014/main" id="{E1CDBE5A-897A-F81C-41D5-1D96858C0100}"/>
              </a:ext>
            </a:extLst>
          </p:cNvPr>
          <p:cNvGrpSpPr/>
          <p:nvPr/>
        </p:nvGrpSpPr>
        <p:grpSpPr>
          <a:xfrm>
            <a:off x="478611" y="1797046"/>
            <a:ext cx="7255273" cy="3263907"/>
            <a:chOff x="478611" y="1797046"/>
            <a:chExt cx="7255273" cy="3263907"/>
          </a:xfrm>
        </p:grpSpPr>
        <p:pic>
          <p:nvPicPr>
            <p:cNvPr id="4" name="Picture 3">
              <a:extLst>
                <a:ext uri="{FF2B5EF4-FFF2-40B4-BE49-F238E27FC236}">
                  <a16:creationId xmlns:a16="http://schemas.microsoft.com/office/drawing/2014/main" id="{E7CD7C57-9D60-4BD8-9434-D0281DCC2570}"/>
                </a:ext>
              </a:extLst>
            </p:cNvPr>
            <p:cNvPicPr>
              <a:picLocks noChangeAspect="1"/>
            </p:cNvPicPr>
            <p:nvPr/>
          </p:nvPicPr>
          <p:blipFill>
            <a:blip r:embed="rId2"/>
            <a:stretch>
              <a:fillRect/>
            </a:stretch>
          </p:blipFill>
          <p:spPr>
            <a:xfrm>
              <a:off x="478611" y="1797046"/>
              <a:ext cx="7255273" cy="3263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462217C-964F-9077-564C-3950F2E17E40}"/>
                </a:ext>
              </a:extLst>
            </p:cNvPr>
            <p:cNvPicPr>
              <a:picLocks noChangeAspect="1"/>
            </p:cNvPicPr>
            <p:nvPr/>
          </p:nvPicPr>
          <p:blipFill>
            <a:blip r:embed="rId3"/>
            <a:stretch>
              <a:fillRect/>
            </a:stretch>
          </p:blipFill>
          <p:spPr>
            <a:xfrm>
              <a:off x="6869715" y="4900971"/>
              <a:ext cx="804182" cy="137860"/>
            </a:xfrm>
            <a:prstGeom prst="rect">
              <a:avLst/>
            </a:prstGeom>
          </p:spPr>
        </p:pic>
        <p:pic>
          <p:nvPicPr>
            <p:cNvPr id="5" name="Picture 4">
              <a:extLst>
                <a:ext uri="{FF2B5EF4-FFF2-40B4-BE49-F238E27FC236}">
                  <a16:creationId xmlns:a16="http://schemas.microsoft.com/office/drawing/2014/main" id="{A1452C07-2FDF-97A8-C4BF-ED6DD918FEE4}"/>
                </a:ext>
              </a:extLst>
            </p:cNvPr>
            <p:cNvPicPr>
              <a:picLocks noChangeAspect="1"/>
            </p:cNvPicPr>
            <p:nvPr/>
          </p:nvPicPr>
          <p:blipFill>
            <a:blip r:embed="rId4"/>
            <a:stretch>
              <a:fillRect/>
            </a:stretch>
          </p:blipFill>
          <p:spPr>
            <a:xfrm>
              <a:off x="6833798" y="2298258"/>
              <a:ext cx="558672" cy="219561"/>
            </a:xfrm>
            <a:prstGeom prst="rect">
              <a:avLst/>
            </a:prstGeom>
          </p:spPr>
        </p:pic>
      </p:grpSp>
      <p:sp>
        <p:nvSpPr>
          <p:cNvPr id="9" name="TextBox 8">
            <a:extLst>
              <a:ext uri="{FF2B5EF4-FFF2-40B4-BE49-F238E27FC236}">
                <a16:creationId xmlns:a16="http://schemas.microsoft.com/office/drawing/2014/main" id="{F964ED24-BF16-7C1B-5B34-595FF292F2F0}"/>
              </a:ext>
            </a:extLst>
          </p:cNvPr>
          <p:cNvSpPr txBox="1"/>
          <p:nvPr/>
        </p:nvSpPr>
        <p:spPr>
          <a:xfrm>
            <a:off x="3298685" y="5132203"/>
            <a:ext cx="1292746"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Draft Form </a:t>
            </a:r>
          </a:p>
        </p:txBody>
      </p:sp>
    </p:spTree>
    <p:extLst>
      <p:ext uri="{BB962C8B-B14F-4D97-AF65-F5344CB8AC3E}">
        <p14:creationId xmlns:p14="http://schemas.microsoft.com/office/powerpoint/2010/main" val="284879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38FD-ECCB-4438-9C58-9ED91A6F1CA9}"/>
              </a:ext>
            </a:extLst>
          </p:cNvPr>
          <p:cNvSpPr>
            <a:spLocks noGrp="1"/>
          </p:cNvSpPr>
          <p:nvPr>
            <p:ph type="title"/>
          </p:nvPr>
        </p:nvSpPr>
        <p:spPr/>
        <p:txBody>
          <a:bodyPr>
            <a:normAutofit/>
          </a:bodyPr>
          <a:lstStyle/>
          <a:p>
            <a:r>
              <a:rPr lang="en-US" dirty="0"/>
              <a:t>ACA 1095-C Current Codes </a:t>
            </a:r>
          </a:p>
        </p:txBody>
      </p:sp>
      <p:sp>
        <p:nvSpPr>
          <p:cNvPr id="10" name="Rectangle 9">
            <a:extLst>
              <a:ext uri="{FF2B5EF4-FFF2-40B4-BE49-F238E27FC236}">
                <a16:creationId xmlns:a16="http://schemas.microsoft.com/office/drawing/2014/main" id="{69D9A93F-1966-46E4-B2CC-B550547A8DC7}"/>
              </a:ext>
            </a:extLst>
          </p:cNvPr>
          <p:cNvSpPr>
            <a:spLocks noChangeArrowheads="1"/>
          </p:cNvSpPr>
          <p:nvPr/>
        </p:nvSpPr>
        <p:spPr bwMode="auto">
          <a:xfrm>
            <a:off x="5745392" y="4185127"/>
            <a:ext cx="623879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r>
              <a:rPr kumimoji="0" lang="en-US" altLang="en-US" sz="1200" b="1" i="0" u="none" strike="noStrike" cap="none" normalizeH="0" baseline="0" dirty="0">
                <a:ln>
                  <a:noFill/>
                </a:ln>
                <a:solidFill>
                  <a:srgbClr val="2E5770"/>
                </a:solidFill>
                <a:effectLst/>
                <a:ea typeface="Times New Roman" panose="02020603050405020304" pitchFamily="18" charset="0"/>
                <a:cs typeface="Arial" panose="020B0604020202020204" pitchFamily="34" charset="0"/>
              </a:rPr>
              <a:t>Individual HRA ACA Affordability Determination</a:t>
            </a:r>
          </a:p>
          <a:p>
            <a:r>
              <a:rPr kumimoji="0" lang="en-US" altLang="en-US" sz="1200" b="1" i="0" u="none" strike="noStrike" cap="none" normalizeH="0" baseline="0" dirty="0">
                <a:ln>
                  <a:noFill/>
                </a:ln>
                <a:solidFill>
                  <a:srgbClr val="2E5770"/>
                </a:solidFill>
                <a:effectLst/>
                <a:ea typeface="Times New Roman" panose="02020603050405020304" pitchFamily="18" charset="0"/>
                <a:cs typeface="Arial" panose="020B0604020202020204" pitchFamily="34" charset="0"/>
              </a:rPr>
              <a:t> </a:t>
            </a:r>
            <a:endParaRPr kumimoji="0" lang="en-US" altLang="en-US" sz="1200" b="0" i="0" u="none" strike="noStrike" cap="none" normalizeH="0" baseline="0" dirty="0">
              <a:ln>
                <a:noFill/>
              </a:ln>
              <a:solidFill>
                <a:srgbClr val="2E577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1200" b="0" i="0" u="none" strike="noStrike" cap="none" normalizeH="0" baseline="0" dirty="0">
                <a:ln>
                  <a:noFill/>
                </a:ln>
                <a:solidFill>
                  <a:srgbClr val="3A6E8F"/>
                </a:solidFill>
                <a:effectLst/>
                <a:ea typeface="Times New Roman" panose="02020603050405020304" pitchFamily="18" charset="0"/>
                <a:cs typeface="Arial" panose="020B0604020202020204" pitchFamily="34" charset="0"/>
              </a:rPr>
              <a:t>ICHRA affordability is important – affects the employee ability to obtain a tax credit on the exchange - unaffordable subjects the employer to a 4980H tax penalty.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200" b="0" i="0" u="none" strike="noStrike" cap="none" normalizeH="0" baseline="0" dirty="0">
              <a:ln>
                <a:noFill/>
              </a:ln>
              <a:solidFill>
                <a:srgbClr val="3A6E8F"/>
              </a:solidFill>
              <a:effectLst/>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
                <a:srgbClr val="72B600"/>
              </a:buClr>
              <a:buSzTx/>
              <a:buFont typeface="Arial" panose="020B0604020202020204" pitchFamily="34" charset="0"/>
              <a:buChar char="•"/>
              <a:tabLst>
                <a:tab pos="228600" algn="l"/>
              </a:tabLst>
            </a:pPr>
            <a:r>
              <a:rPr kumimoji="0" lang="en-US" altLang="en-US" sz="1200" b="0" i="0" u="none" strike="noStrike" cap="none" normalizeH="0" baseline="0" dirty="0">
                <a:ln>
                  <a:noFill/>
                </a:ln>
                <a:solidFill>
                  <a:srgbClr val="3A6E8F"/>
                </a:solidFill>
                <a:effectLst/>
                <a:ea typeface="Times New Roman" panose="02020603050405020304" pitchFamily="18" charset="0"/>
                <a:cs typeface="Arial" panose="020B0604020202020204" pitchFamily="34" charset="0"/>
              </a:rPr>
              <a:t>If an ICHRA is “affordable”, employees are not eligible for tax credits (PTC)</a:t>
            </a:r>
            <a:endParaRPr kumimoji="0" lang="en-US" altLang="en-US" sz="1200" b="0" i="0" u="none" strike="noStrike" cap="none" normalizeH="0" baseline="0" dirty="0">
              <a:ln>
                <a:noFill/>
              </a:ln>
              <a:solidFill>
                <a:srgbClr val="3A6E8F"/>
              </a:solidFill>
              <a:effectLst/>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
                <a:srgbClr val="72B600"/>
              </a:buClr>
              <a:buSzTx/>
              <a:buFont typeface="Arial" panose="020B0604020202020204" pitchFamily="34" charset="0"/>
              <a:buChar char="•"/>
              <a:tabLst>
                <a:tab pos="228600" algn="l"/>
              </a:tabLst>
            </a:pPr>
            <a:r>
              <a:rPr kumimoji="0" lang="en-US" altLang="en-US" sz="1200" b="0" i="0" u="none" strike="noStrike" cap="none" normalizeH="0" baseline="0" dirty="0">
                <a:ln>
                  <a:noFill/>
                </a:ln>
                <a:solidFill>
                  <a:srgbClr val="3A6E8F"/>
                </a:solidFill>
                <a:effectLst/>
                <a:ea typeface="Times New Roman" panose="02020603050405020304" pitchFamily="18" charset="0"/>
                <a:cs typeface="Arial" panose="020B0604020202020204" pitchFamily="34" charset="0"/>
              </a:rPr>
              <a:t>If an ICHRA is “unaffordable”, employees can choose either the ICHRA or tax credits (PTC)</a:t>
            </a:r>
            <a:endParaRPr kumimoji="0" lang="en-US" altLang="en-US" sz="1200" b="0" i="0" u="none" strike="noStrike" cap="none" normalizeH="0" baseline="0" dirty="0">
              <a:ln>
                <a:noFill/>
              </a:ln>
              <a:solidFill>
                <a:srgbClr val="3A6E8F"/>
              </a:solidFill>
              <a:effectLst/>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
                <a:srgbClr val="72B600"/>
              </a:buClr>
              <a:buSzTx/>
              <a:buFont typeface="Arial" panose="020B0604020202020204" pitchFamily="34" charset="0"/>
              <a:buChar char="•"/>
              <a:tabLst>
                <a:tab pos="228600" algn="l"/>
              </a:tabLst>
            </a:pPr>
            <a:r>
              <a:rPr kumimoji="0" lang="en-US" altLang="en-US" sz="1200" b="0" i="0" u="none" strike="noStrike" cap="none" normalizeH="0" baseline="0" dirty="0">
                <a:ln>
                  <a:noFill/>
                </a:ln>
                <a:solidFill>
                  <a:srgbClr val="3A6E8F"/>
                </a:solidFill>
                <a:effectLst/>
                <a:ea typeface="Times New Roman" panose="02020603050405020304" pitchFamily="18" charset="0"/>
                <a:cs typeface="Arial" panose="020B0604020202020204" pitchFamily="34" charset="0"/>
              </a:rPr>
              <a:t>Safe harbors to determine household income? </a:t>
            </a:r>
            <a:endParaRPr kumimoji="0" lang="en-US" altLang="en-US" sz="1200" b="0" i="0" u="none" strike="noStrike" cap="none" normalizeH="0" baseline="0" dirty="0">
              <a:ln>
                <a:noFill/>
              </a:ln>
              <a:solidFill>
                <a:srgbClr val="3A6E8F"/>
              </a:solidFill>
              <a:effectLst/>
              <a:cs typeface="Arial" panose="020B0604020202020204" pitchFamily="34" charset="0"/>
            </a:endParaRPr>
          </a:p>
        </p:txBody>
      </p:sp>
      <p:pic>
        <p:nvPicPr>
          <p:cNvPr id="6" name="Picture 5">
            <a:extLst>
              <a:ext uri="{FF2B5EF4-FFF2-40B4-BE49-F238E27FC236}">
                <a16:creationId xmlns:a16="http://schemas.microsoft.com/office/drawing/2014/main" id="{B68ADE3F-5EA4-4F13-AC98-3FECD20A2A50}"/>
              </a:ext>
            </a:extLst>
          </p:cNvPr>
          <p:cNvPicPr>
            <a:picLocks noChangeAspect="1"/>
          </p:cNvPicPr>
          <p:nvPr/>
        </p:nvPicPr>
        <p:blipFill>
          <a:blip r:embed="rId2"/>
          <a:stretch>
            <a:fillRect/>
          </a:stretch>
        </p:blipFill>
        <p:spPr>
          <a:xfrm>
            <a:off x="5816669" y="1514375"/>
            <a:ext cx="5180952" cy="2495238"/>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75B2C7C6-01C1-410C-B196-FDFA09E605F5}"/>
              </a:ext>
            </a:extLst>
          </p:cNvPr>
          <p:cNvGrpSpPr/>
          <p:nvPr/>
        </p:nvGrpSpPr>
        <p:grpSpPr>
          <a:xfrm>
            <a:off x="883656" y="1318420"/>
            <a:ext cx="4576834" cy="4594139"/>
            <a:chOff x="872241" y="1345314"/>
            <a:chExt cx="4576834" cy="4594139"/>
          </a:xfrm>
        </p:grpSpPr>
        <p:pic>
          <p:nvPicPr>
            <p:cNvPr id="3" name="Picture 2">
              <a:extLst>
                <a:ext uri="{FF2B5EF4-FFF2-40B4-BE49-F238E27FC236}">
                  <a16:creationId xmlns:a16="http://schemas.microsoft.com/office/drawing/2014/main" id="{9182DF9E-7799-4D4A-A5AE-E9893701C987}"/>
                </a:ext>
              </a:extLst>
            </p:cNvPr>
            <p:cNvPicPr>
              <a:picLocks noChangeAspect="1"/>
            </p:cNvPicPr>
            <p:nvPr/>
          </p:nvPicPr>
          <p:blipFill>
            <a:blip r:embed="rId3"/>
            <a:stretch>
              <a:fillRect/>
            </a:stretch>
          </p:blipFill>
          <p:spPr>
            <a:xfrm>
              <a:off x="872241" y="1345314"/>
              <a:ext cx="4576834" cy="4594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5E207BFF-3F85-4B7D-A9C2-6BB91F8E38CB}"/>
                </a:ext>
              </a:extLst>
            </p:cNvPr>
            <p:cNvSpPr txBox="1"/>
            <p:nvPr/>
          </p:nvSpPr>
          <p:spPr>
            <a:xfrm>
              <a:off x="872241" y="1370441"/>
              <a:ext cx="3971662" cy="351828"/>
            </a:xfrm>
            <a:prstGeom prst="rect">
              <a:avLst/>
            </a:prstGeom>
            <a:solidFill>
              <a:srgbClr val="FFFFFF"/>
            </a:solidFill>
          </p:spPr>
          <p:txBody>
            <a:bodyPr wrap="square" rtlCol="0">
              <a:spAutoFit/>
            </a:bodyPr>
            <a:lstStyle/>
            <a:p>
              <a:pPr>
                <a:lnSpc>
                  <a:spcPts val="1000"/>
                </a:lnSpc>
              </a:pPr>
              <a:r>
                <a:rPr lang="en-US" sz="1200" b="1" dirty="0">
                  <a:solidFill>
                    <a:srgbClr val="2E5770"/>
                  </a:solidFill>
                  <a:latin typeface="Arial" panose="020B0604020202020204" pitchFamily="34" charset="0"/>
                  <a:cs typeface="Arial" panose="020B0604020202020204" pitchFamily="34" charset="0"/>
                </a:rPr>
                <a:t>Offer of Coverage Indicator Code (same as 2022)</a:t>
              </a:r>
            </a:p>
            <a:p>
              <a:pPr>
                <a:lnSpc>
                  <a:spcPts val="1000"/>
                </a:lnSpc>
              </a:pPr>
              <a:r>
                <a:rPr lang="en-US" sz="1200" b="1" dirty="0">
                  <a:solidFill>
                    <a:srgbClr val="2E5770"/>
                  </a:solidFill>
                  <a:latin typeface="Arial" panose="020B0604020202020204" pitchFamily="34" charset="0"/>
                  <a:cs typeface="Arial" panose="020B0604020202020204" pitchFamily="34" charset="0"/>
                </a:rPr>
                <a:t>Line 14 – 1095-C </a:t>
              </a:r>
            </a:p>
          </p:txBody>
        </p:sp>
      </p:grpSp>
    </p:spTree>
    <p:extLst>
      <p:ext uri="{BB962C8B-B14F-4D97-AF65-F5344CB8AC3E}">
        <p14:creationId xmlns:p14="http://schemas.microsoft.com/office/powerpoint/2010/main" val="220987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C9976-E55C-403A-989B-D8BF0CA02AC9}"/>
              </a:ext>
            </a:extLst>
          </p:cNvPr>
          <p:cNvSpPr>
            <a:spLocks noGrp="1"/>
          </p:cNvSpPr>
          <p:nvPr>
            <p:ph type="title"/>
          </p:nvPr>
        </p:nvSpPr>
        <p:spPr/>
        <p:txBody>
          <a:bodyPr/>
          <a:lstStyle/>
          <a:p>
            <a:r>
              <a:rPr lang="en-US" dirty="0"/>
              <a:t>1095-C Line 16 Codes </a:t>
            </a:r>
          </a:p>
        </p:txBody>
      </p:sp>
      <p:grpSp>
        <p:nvGrpSpPr>
          <p:cNvPr id="3" name="Group 2">
            <a:extLst>
              <a:ext uri="{FF2B5EF4-FFF2-40B4-BE49-F238E27FC236}">
                <a16:creationId xmlns:a16="http://schemas.microsoft.com/office/drawing/2014/main" id="{55C0C96B-CCD5-42EA-AD35-C2372AC4E937}"/>
              </a:ext>
            </a:extLst>
          </p:cNvPr>
          <p:cNvGrpSpPr/>
          <p:nvPr/>
        </p:nvGrpSpPr>
        <p:grpSpPr>
          <a:xfrm>
            <a:off x="2148994" y="1459854"/>
            <a:ext cx="6549181" cy="4592706"/>
            <a:chOff x="2148994" y="1459854"/>
            <a:chExt cx="6549181" cy="4592706"/>
          </a:xfrm>
        </p:grpSpPr>
        <p:pic>
          <p:nvPicPr>
            <p:cNvPr id="8" name="Picture 7">
              <a:extLst>
                <a:ext uri="{FF2B5EF4-FFF2-40B4-BE49-F238E27FC236}">
                  <a16:creationId xmlns:a16="http://schemas.microsoft.com/office/drawing/2014/main" id="{746820CB-2838-4F3F-9227-8840A74AB5C6}"/>
                </a:ext>
              </a:extLst>
            </p:cNvPr>
            <p:cNvPicPr>
              <a:picLocks noChangeAspect="1"/>
            </p:cNvPicPr>
            <p:nvPr/>
          </p:nvPicPr>
          <p:blipFill>
            <a:blip r:embed="rId2"/>
            <a:stretch>
              <a:fillRect/>
            </a:stretch>
          </p:blipFill>
          <p:spPr>
            <a:xfrm rot="16200000">
              <a:off x="3127232" y="481617"/>
              <a:ext cx="4592705" cy="6549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281346B8-A494-4FB2-BBBA-8A890DA51F50}"/>
                </a:ext>
              </a:extLst>
            </p:cNvPr>
            <p:cNvSpPr txBox="1"/>
            <p:nvPr/>
          </p:nvSpPr>
          <p:spPr>
            <a:xfrm>
              <a:off x="2262605" y="1459854"/>
              <a:ext cx="5676709" cy="276999"/>
            </a:xfrm>
            <a:prstGeom prst="rect">
              <a:avLst/>
            </a:prstGeom>
            <a:solidFill>
              <a:srgbClr val="FFFFFF"/>
            </a:solidFill>
          </p:spPr>
          <p:txBody>
            <a:bodyPr wrap="square" rtlCol="0">
              <a:spAutoFit/>
            </a:bodyPr>
            <a:lstStyle/>
            <a:p>
              <a:r>
                <a:rPr lang="en-US" sz="1200" b="1" dirty="0">
                  <a:solidFill>
                    <a:srgbClr val="2E5770"/>
                  </a:solidFill>
                  <a:latin typeface="Arial" panose="020B0604020202020204" pitchFamily="34" charset="0"/>
                  <a:cs typeface="Arial" panose="020B0604020202020204" pitchFamily="34" charset="0"/>
                </a:rPr>
                <a:t>Line 16 Indicator Code (same as 2022)</a:t>
              </a:r>
            </a:p>
          </p:txBody>
        </p:sp>
      </p:grpSp>
    </p:spTree>
    <p:extLst>
      <p:ext uri="{BB962C8B-B14F-4D97-AF65-F5344CB8AC3E}">
        <p14:creationId xmlns:p14="http://schemas.microsoft.com/office/powerpoint/2010/main" val="21134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37BA-53F3-4396-8139-7931D73358B3}"/>
              </a:ext>
            </a:extLst>
          </p:cNvPr>
          <p:cNvSpPr>
            <a:spLocks noGrp="1"/>
          </p:cNvSpPr>
          <p:nvPr>
            <p:ph type="title"/>
          </p:nvPr>
        </p:nvSpPr>
        <p:spPr/>
        <p:txBody>
          <a:bodyPr/>
          <a:lstStyle/>
          <a:p>
            <a:r>
              <a:rPr lang="en-US" dirty="0"/>
              <a:t>ALE Determination / FTE Count </a:t>
            </a:r>
          </a:p>
        </p:txBody>
      </p:sp>
      <p:sp>
        <p:nvSpPr>
          <p:cNvPr id="3" name="Content Placeholder 2">
            <a:extLst>
              <a:ext uri="{FF2B5EF4-FFF2-40B4-BE49-F238E27FC236}">
                <a16:creationId xmlns:a16="http://schemas.microsoft.com/office/drawing/2014/main" id="{EF0AE307-8955-4538-A5CE-20EF4D8A09FA}"/>
              </a:ext>
            </a:extLst>
          </p:cNvPr>
          <p:cNvSpPr>
            <a:spLocks noGrp="1"/>
          </p:cNvSpPr>
          <p:nvPr>
            <p:ph idx="1"/>
          </p:nvPr>
        </p:nvSpPr>
        <p:spPr>
          <a:xfrm>
            <a:off x="838200" y="1690688"/>
            <a:ext cx="10515600" cy="4178665"/>
          </a:xfrm>
        </p:spPr>
        <p:txBody>
          <a:bodyPr>
            <a:normAutofit/>
          </a:bodyPr>
          <a:lstStyle/>
          <a:p>
            <a:pPr marL="132715" indent="0">
              <a:lnSpc>
                <a:spcPct val="100000"/>
              </a:lnSpc>
              <a:buNone/>
            </a:pPr>
            <a:r>
              <a:rPr lang="en-US" sz="1600" b="1" spc="20" dirty="0">
                <a:latin typeface="Arial"/>
                <a:cs typeface="Arial"/>
              </a:rPr>
              <a:t>ALE</a:t>
            </a:r>
            <a:r>
              <a:rPr lang="en-US" sz="1600" b="1" spc="5" dirty="0">
                <a:latin typeface="Arial"/>
                <a:cs typeface="Arial"/>
              </a:rPr>
              <a:t> - FTE </a:t>
            </a:r>
            <a:r>
              <a:rPr lang="en-US" sz="1600" b="1" spc="15" dirty="0">
                <a:latin typeface="Arial"/>
                <a:cs typeface="Arial"/>
              </a:rPr>
              <a:t>Calculation</a:t>
            </a:r>
            <a:endParaRPr lang="en-US" sz="1600" dirty="0">
              <a:latin typeface="Arial"/>
              <a:cs typeface="Arial"/>
            </a:endParaRPr>
          </a:p>
          <a:p>
            <a:pPr marL="594995" marR="396240" indent="-233679">
              <a:lnSpc>
                <a:spcPct val="102099"/>
              </a:lnSpc>
              <a:buFont typeface="Arial"/>
              <a:buChar char="•"/>
              <a:tabLst>
                <a:tab pos="595630" algn="l"/>
              </a:tabLst>
            </a:pPr>
            <a:r>
              <a:rPr lang="en-US" sz="1600" dirty="0">
                <a:latin typeface="Arial"/>
                <a:cs typeface="Arial"/>
              </a:rPr>
              <a:t>A</a:t>
            </a:r>
            <a:r>
              <a:rPr lang="en-US" sz="1600" spc="5" dirty="0">
                <a:latin typeface="Arial"/>
                <a:cs typeface="Arial"/>
              </a:rPr>
              <a:t>n</a:t>
            </a:r>
            <a:r>
              <a:rPr lang="en-US" sz="1600" spc="15" dirty="0">
                <a:latin typeface="Arial"/>
                <a:cs typeface="Arial"/>
              </a:rPr>
              <a:t> </a:t>
            </a:r>
            <a:r>
              <a:rPr lang="en-US" sz="1600" dirty="0">
                <a:latin typeface="Arial"/>
                <a:cs typeface="Arial"/>
              </a:rPr>
              <a:t>employe</a:t>
            </a:r>
            <a:r>
              <a:rPr lang="en-US" sz="1600" spc="5" dirty="0">
                <a:latin typeface="Arial"/>
                <a:cs typeface="Arial"/>
              </a:rPr>
              <a:t>e</a:t>
            </a:r>
            <a:r>
              <a:rPr lang="en-US" sz="1600" spc="30" dirty="0">
                <a:latin typeface="Arial"/>
                <a:cs typeface="Arial"/>
              </a:rPr>
              <a:t> </a:t>
            </a:r>
            <a:r>
              <a:rPr lang="en-US" sz="1600" spc="-5" dirty="0">
                <a:latin typeface="Arial"/>
                <a:cs typeface="Arial"/>
              </a:rPr>
              <a:t>wit</a:t>
            </a:r>
            <a:r>
              <a:rPr lang="en-US" sz="1600" spc="5" dirty="0">
                <a:latin typeface="Arial"/>
                <a:cs typeface="Arial"/>
              </a:rPr>
              <a:t>h</a:t>
            </a:r>
            <a:r>
              <a:rPr lang="en-US" sz="1600" spc="15" dirty="0">
                <a:latin typeface="Arial"/>
                <a:cs typeface="Arial"/>
              </a:rPr>
              <a:t> </a:t>
            </a:r>
            <a:r>
              <a:rPr lang="en-US" sz="1600" u="sng" dirty="0">
                <a:solidFill>
                  <a:srgbClr val="72B600"/>
                </a:solidFill>
                <a:latin typeface="Arial"/>
                <a:cs typeface="Arial"/>
              </a:rPr>
              <a:t>13</a:t>
            </a:r>
            <a:r>
              <a:rPr lang="en-US" sz="1600" u="sng" spc="5" dirty="0">
                <a:solidFill>
                  <a:srgbClr val="72B600"/>
                </a:solidFill>
                <a:latin typeface="Arial"/>
                <a:cs typeface="Arial"/>
              </a:rPr>
              <a:t>0</a:t>
            </a:r>
            <a:r>
              <a:rPr lang="en-US" sz="1600" u="sng" spc="15" dirty="0">
                <a:solidFill>
                  <a:srgbClr val="72B600"/>
                </a:solidFill>
                <a:latin typeface="Arial"/>
                <a:cs typeface="Arial"/>
              </a:rPr>
              <a:t> </a:t>
            </a:r>
            <a:r>
              <a:rPr lang="en-US" sz="1600" u="sng" dirty="0">
                <a:solidFill>
                  <a:srgbClr val="72B600"/>
                </a:solidFill>
                <a:latin typeface="Arial"/>
                <a:cs typeface="Arial"/>
              </a:rPr>
              <a:t>or</a:t>
            </a:r>
            <a:r>
              <a:rPr lang="en-US" sz="1600" u="sng" spc="5" dirty="0">
                <a:solidFill>
                  <a:srgbClr val="72B600"/>
                </a:solidFill>
                <a:latin typeface="Arial"/>
                <a:cs typeface="Arial"/>
              </a:rPr>
              <a:t> </a:t>
            </a:r>
            <a:r>
              <a:rPr lang="en-US" sz="1600" u="sng" dirty="0">
                <a:solidFill>
                  <a:srgbClr val="72B600"/>
                </a:solidFill>
                <a:latin typeface="Arial"/>
                <a:cs typeface="Arial"/>
              </a:rPr>
              <a:t>mor</a:t>
            </a:r>
            <a:r>
              <a:rPr lang="en-US" sz="1600" u="sng" spc="5" dirty="0">
                <a:solidFill>
                  <a:srgbClr val="72B600"/>
                </a:solidFill>
                <a:latin typeface="Arial"/>
                <a:cs typeface="Arial"/>
              </a:rPr>
              <a:t>e</a:t>
            </a:r>
            <a:r>
              <a:rPr lang="en-US" sz="1600" u="sng" spc="15" dirty="0">
                <a:solidFill>
                  <a:srgbClr val="72B600"/>
                </a:solidFill>
                <a:latin typeface="Arial"/>
                <a:cs typeface="Arial"/>
              </a:rPr>
              <a:t> </a:t>
            </a:r>
            <a:r>
              <a:rPr lang="en-US" sz="1600" u="sng" dirty="0">
                <a:solidFill>
                  <a:srgbClr val="72B600"/>
                </a:solidFill>
                <a:latin typeface="Arial"/>
                <a:cs typeface="Arial"/>
              </a:rPr>
              <a:t>hour</a:t>
            </a:r>
            <a:r>
              <a:rPr lang="en-US" sz="1600" u="sng" spc="5" dirty="0">
                <a:solidFill>
                  <a:srgbClr val="72B600"/>
                </a:solidFill>
                <a:latin typeface="Arial"/>
                <a:cs typeface="Arial"/>
              </a:rPr>
              <a:t>s</a:t>
            </a:r>
            <a:r>
              <a:rPr lang="en-US" sz="1600" u="sng" spc="15" dirty="0">
                <a:solidFill>
                  <a:srgbClr val="72B600"/>
                </a:solidFill>
                <a:latin typeface="Arial"/>
                <a:cs typeface="Arial"/>
              </a:rPr>
              <a:t> </a:t>
            </a:r>
            <a:r>
              <a:rPr lang="en-US" sz="1600" u="sng" dirty="0">
                <a:solidFill>
                  <a:srgbClr val="72B600"/>
                </a:solidFill>
                <a:latin typeface="Arial"/>
                <a:cs typeface="Arial"/>
              </a:rPr>
              <a:t>per</a:t>
            </a:r>
            <a:r>
              <a:rPr lang="en-US" sz="1600" u="sng" spc="15" dirty="0">
                <a:solidFill>
                  <a:srgbClr val="72B600"/>
                </a:solidFill>
                <a:latin typeface="Arial"/>
                <a:cs typeface="Arial"/>
              </a:rPr>
              <a:t> </a:t>
            </a:r>
            <a:r>
              <a:rPr lang="en-US" sz="1600" u="sng" dirty="0">
                <a:solidFill>
                  <a:srgbClr val="72B600"/>
                </a:solidFill>
                <a:latin typeface="Arial"/>
                <a:cs typeface="Arial"/>
              </a:rPr>
              <a:t>mont</a:t>
            </a:r>
            <a:r>
              <a:rPr lang="en-US" sz="1600" u="sng" spc="5" dirty="0">
                <a:solidFill>
                  <a:srgbClr val="72B600"/>
                </a:solidFill>
                <a:latin typeface="Arial"/>
                <a:cs typeface="Arial"/>
              </a:rPr>
              <a:t>h</a:t>
            </a:r>
            <a:r>
              <a:rPr lang="en-US" sz="1600" u="sng" spc="10" dirty="0">
                <a:solidFill>
                  <a:srgbClr val="72B600"/>
                </a:solidFill>
                <a:latin typeface="Arial"/>
                <a:cs typeface="Arial"/>
              </a:rPr>
              <a:t> </a:t>
            </a:r>
            <a:r>
              <a:rPr lang="en-US" sz="1600" spc="-5" dirty="0">
                <a:latin typeface="Arial"/>
                <a:cs typeface="Arial"/>
              </a:rPr>
              <a:t>i</a:t>
            </a:r>
            <a:r>
              <a:rPr lang="en-US" sz="1600" spc="5" dirty="0">
                <a:latin typeface="Arial"/>
                <a:cs typeface="Arial"/>
              </a:rPr>
              <a:t>s</a:t>
            </a:r>
            <a:r>
              <a:rPr lang="en-US" sz="1600" spc="10" dirty="0">
                <a:latin typeface="Arial"/>
                <a:cs typeface="Arial"/>
              </a:rPr>
              <a:t> </a:t>
            </a:r>
            <a:r>
              <a:rPr lang="en-US" sz="1600" dirty="0">
                <a:latin typeface="Arial"/>
                <a:cs typeface="Arial"/>
              </a:rPr>
              <a:t>considere</a:t>
            </a:r>
            <a:r>
              <a:rPr lang="en-US" sz="1600" spc="5" dirty="0">
                <a:latin typeface="Arial"/>
                <a:cs typeface="Arial"/>
              </a:rPr>
              <a:t>d</a:t>
            </a:r>
            <a:r>
              <a:rPr lang="en-US" sz="1600" spc="30" dirty="0">
                <a:latin typeface="Arial"/>
                <a:cs typeface="Arial"/>
              </a:rPr>
              <a:t> </a:t>
            </a:r>
            <a:r>
              <a:rPr lang="en-US" sz="1600" dirty="0">
                <a:latin typeface="Arial"/>
                <a:cs typeface="Arial"/>
              </a:rPr>
              <a:t>F</a:t>
            </a:r>
            <a:r>
              <a:rPr lang="en-US" sz="1600" spc="5" dirty="0">
                <a:latin typeface="Arial"/>
                <a:cs typeface="Arial"/>
              </a:rPr>
              <a:t>T</a:t>
            </a:r>
            <a:r>
              <a:rPr lang="en-US" sz="1600" spc="-10" dirty="0">
                <a:latin typeface="Arial"/>
                <a:cs typeface="Arial"/>
              </a:rPr>
              <a:t> </a:t>
            </a:r>
            <a:r>
              <a:rPr lang="en-US" sz="1600" dirty="0">
                <a:latin typeface="Arial"/>
                <a:cs typeface="Arial"/>
              </a:rPr>
              <a:t>for</a:t>
            </a:r>
            <a:r>
              <a:rPr lang="en-US" sz="1600" spc="10" dirty="0">
                <a:latin typeface="Arial"/>
                <a:cs typeface="Arial"/>
              </a:rPr>
              <a:t> </a:t>
            </a:r>
            <a:r>
              <a:rPr lang="en-US" sz="1600" dirty="0">
                <a:latin typeface="Arial"/>
                <a:cs typeface="Arial"/>
              </a:rPr>
              <a:t>the</a:t>
            </a:r>
            <a:r>
              <a:rPr lang="en-US" sz="1600" spc="-5" dirty="0">
                <a:latin typeface="Arial"/>
                <a:cs typeface="Arial"/>
              </a:rPr>
              <a:t> </a:t>
            </a:r>
            <a:r>
              <a:rPr lang="en-US" sz="1600" spc="5" dirty="0">
                <a:latin typeface="Arial"/>
                <a:cs typeface="Arial"/>
              </a:rPr>
              <a:t>mont</a:t>
            </a:r>
            <a:r>
              <a:rPr lang="en-US" sz="1600" spc="10" dirty="0">
                <a:latin typeface="Arial"/>
                <a:cs typeface="Arial"/>
              </a:rPr>
              <a:t>h</a:t>
            </a:r>
            <a:r>
              <a:rPr lang="en-US" sz="1600" spc="15" dirty="0">
                <a:latin typeface="Arial"/>
                <a:cs typeface="Arial"/>
              </a:rPr>
              <a:t> </a:t>
            </a:r>
            <a:r>
              <a:rPr lang="en-US" sz="1600" spc="5" dirty="0">
                <a:latin typeface="Arial"/>
                <a:cs typeface="Arial"/>
              </a:rPr>
              <a:t>for purpose</a:t>
            </a:r>
            <a:r>
              <a:rPr lang="en-US" sz="1600" spc="10" dirty="0">
                <a:latin typeface="Arial"/>
                <a:cs typeface="Arial"/>
              </a:rPr>
              <a:t>s</a:t>
            </a:r>
            <a:r>
              <a:rPr lang="en-US" sz="1600" spc="30" dirty="0">
                <a:latin typeface="Arial"/>
                <a:cs typeface="Arial"/>
              </a:rPr>
              <a:t> </a:t>
            </a:r>
            <a:r>
              <a:rPr lang="en-US" sz="1600" spc="5" dirty="0">
                <a:latin typeface="Arial"/>
                <a:cs typeface="Arial"/>
              </a:rPr>
              <a:t>of </a:t>
            </a:r>
            <a:r>
              <a:rPr lang="en-US" sz="1600" u="sng" spc="5" dirty="0">
                <a:solidFill>
                  <a:srgbClr val="72B600"/>
                </a:solidFill>
                <a:latin typeface="Arial"/>
                <a:cs typeface="Arial"/>
              </a:rPr>
              <a:t>determinin</a:t>
            </a:r>
            <a:r>
              <a:rPr lang="en-US" sz="1600" u="sng" spc="10" dirty="0">
                <a:solidFill>
                  <a:srgbClr val="72B600"/>
                </a:solidFill>
                <a:latin typeface="Arial"/>
                <a:cs typeface="Arial"/>
              </a:rPr>
              <a:t>g</a:t>
            </a:r>
            <a:r>
              <a:rPr lang="en-US" sz="1600" u="sng" spc="35" dirty="0">
                <a:solidFill>
                  <a:srgbClr val="72B600"/>
                </a:solidFill>
                <a:latin typeface="Arial"/>
                <a:cs typeface="Arial"/>
              </a:rPr>
              <a:t> </a:t>
            </a:r>
            <a:r>
              <a:rPr lang="en-US" sz="1600" u="sng" spc="5" dirty="0">
                <a:solidFill>
                  <a:srgbClr val="72B600"/>
                </a:solidFill>
                <a:latin typeface="Arial"/>
                <a:cs typeface="Arial"/>
              </a:rPr>
              <a:t>whether</a:t>
            </a:r>
            <a:r>
              <a:rPr lang="en-US" sz="1600" u="sng" spc="25" dirty="0">
                <a:solidFill>
                  <a:srgbClr val="72B600"/>
                </a:solidFill>
                <a:latin typeface="Arial"/>
                <a:cs typeface="Arial"/>
              </a:rPr>
              <a:t> </a:t>
            </a:r>
            <a:r>
              <a:rPr lang="en-US" sz="1600" u="sng" spc="5" dirty="0">
                <a:solidFill>
                  <a:srgbClr val="72B600"/>
                </a:solidFill>
                <a:latin typeface="Arial"/>
                <a:cs typeface="Arial"/>
              </a:rPr>
              <a:t>a</a:t>
            </a:r>
            <a:r>
              <a:rPr lang="en-US" sz="1600" u="sng" spc="10" dirty="0">
                <a:solidFill>
                  <a:srgbClr val="72B600"/>
                </a:solidFill>
                <a:latin typeface="Arial"/>
                <a:cs typeface="Arial"/>
              </a:rPr>
              <a:t>n </a:t>
            </a:r>
            <a:r>
              <a:rPr lang="en-US" sz="1600" u="sng" spc="5" dirty="0">
                <a:solidFill>
                  <a:srgbClr val="72B600"/>
                </a:solidFill>
                <a:latin typeface="Arial"/>
                <a:cs typeface="Arial"/>
              </a:rPr>
              <a:t>o</a:t>
            </a:r>
            <a:r>
              <a:rPr lang="en-US" sz="1600" u="sng" spc="-20" dirty="0">
                <a:solidFill>
                  <a:srgbClr val="72B600"/>
                </a:solidFill>
                <a:latin typeface="Arial"/>
                <a:cs typeface="Arial"/>
              </a:rPr>
              <a:t>f</a:t>
            </a:r>
            <a:r>
              <a:rPr lang="en-US" sz="1600" u="sng" spc="5" dirty="0">
                <a:solidFill>
                  <a:srgbClr val="72B600"/>
                </a:solidFill>
                <a:latin typeface="Arial"/>
                <a:cs typeface="Arial"/>
              </a:rPr>
              <a:t>fer</a:t>
            </a:r>
            <a:r>
              <a:rPr lang="en-US" sz="1600" u="sng" spc="10" dirty="0">
                <a:solidFill>
                  <a:srgbClr val="72B600"/>
                </a:solidFill>
                <a:latin typeface="Arial"/>
                <a:cs typeface="Arial"/>
              </a:rPr>
              <a:t> </a:t>
            </a:r>
            <a:r>
              <a:rPr lang="en-US" sz="1600" u="sng" spc="5" dirty="0">
                <a:solidFill>
                  <a:srgbClr val="72B600"/>
                </a:solidFill>
                <a:latin typeface="Arial"/>
                <a:cs typeface="Arial"/>
              </a:rPr>
              <a:t>of</a:t>
            </a:r>
            <a:r>
              <a:rPr lang="en-US" sz="1600" u="sng" spc="10" dirty="0">
                <a:solidFill>
                  <a:srgbClr val="72B600"/>
                </a:solidFill>
                <a:latin typeface="Arial"/>
                <a:cs typeface="Arial"/>
              </a:rPr>
              <a:t> </a:t>
            </a:r>
            <a:r>
              <a:rPr lang="en-US" sz="1600" u="sng" spc="5" dirty="0">
                <a:solidFill>
                  <a:srgbClr val="72B600"/>
                </a:solidFill>
                <a:latin typeface="Arial"/>
                <a:cs typeface="Arial"/>
              </a:rPr>
              <a:t>coverag</a:t>
            </a:r>
            <a:r>
              <a:rPr lang="en-US" sz="1600" u="sng" spc="10" dirty="0">
                <a:solidFill>
                  <a:srgbClr val="72B600"/>
                </a:solidFill>
                <a:latin typeface="Arial"/>
                <a:cs typeface="Arial"/>
              </a:rPr>
              <a:t>e</a:t>
            </a:r>
            <a:r>
              <a:rPr lang="en-US" sz="1600" u="sng" spc="30" dirty="0">
                <a:solidFill>
                  <a:srgbClr val="72B600"/>
                </a:solidFill>
                <a:latin typeface="Arial"/>
                <a:cs typeface="Arial"/>
              </a:rPr>
              <a:t> </a:t>
            </a:r>
            <a:r>
              <a:rPr lang="en-US" sz="1600" u="sng" dirty="0">
                <a:solidFill>
                  <a:srgbClr val="72B600"/>
                </a:solidFill>
                <a:latin typeface="Arial"/>
                <a:cs typeface="Arial"/>
              </a:rPr>
              <a:t>i</a:t>
            </a:r>
            <a:r>
              <a:rPr lang="en-US" sz="1600" u="sng" spc="10" dirty="0">
                <a:solidFill>
                  <a:srgbClr val="72B600"/>
                </a:solidFill>
                <a:latin typeface="Arial"/>
                <a:cs typeface="Arial"/>
              </a:rPr>
              <a:t>s </a:t>
            </a:r>
            <a:r>
              <a:rPr lang="en-US" sz="1600" u="sng" spc="5" dirty="0">
                <a:solidFill>
                  <a:srgbClr val="72B600"/>
                </a:solidFill>
                <a:latin typeface="Arial"/>
                <a:cs typeface="Arial"/>
              </a:rPr>
              <a:t>required</a:t>
            </a:r>
            <a:r>
              <a:rPr lang="en-US" sz="1600" spc="5" dirty="0">
                <a:latin typeface="Arial"/>
                <a:cs typeface="Arial"/>
              </a:rPr>
              <a:t>.</a:t>
            </a:r>
            <a:endParaRPr lang="en-US" sz="1600" dirty="0">
              <a:latin typeface="Arial"/>
              <a:cs typeface="Arial"/>
            </a:endParaRPr>
          </a:p>
          <a:p>
            <a:pPr marL="594995" marR="635635" indent="-233679">
              <a:lnSpc>
                <a:spcPct val="102499"/>
              </a:lnSpc>
              <a:spcBef>
                <a:spcPts val="335"/>
              </a:spcBef>
              <a:buFont typeface="Arial"/>
              <a:buChar char="•"/>
              <a:tabLst>
                <a:tab pos="595630" algn="l"/>
              </a:tabLst>
            </a:pPr>
            <a:r>
              <a:rPr lang="en-US" sz="1600" spc="10" dirty="0">
                <a:latin typeface="Arial"/>
                <a:cs typeface="Arial"/>
              </a:rPr>
              <a:t>An </a:t>
            </a:r>
            <a:r>
              <a:rPr lang="en-US" sz="1600" spc="5" dirty="0">
                <a:latin typeface="Arial"/>
                <a:cs typeface="Arial"/>
              </a:rPr>
              <a:t>employe</a:t>
            </a:r>
            <a:r>
              <a:rPr lang="en-US" sz="1600" spc="10" dirty="0">
                <a:latin typeface="Arial"/>
                <a:cs typeface="Arial"/>
              </a:rPr>
              <a:t>e</a:t>
            </a:r>
            <a:r>
              <a:rPr lang="en-US" sz="1600" spc="30" dirty="0">
                <a:latin typeface="Arial"/>
                <a:cs typeface="Arial"/>
              </a:rPr>
              <a:t> </a:t>
            </a:r>
            <a:r>
              <a:rPr lang="en-US" sz="1600" dirty="0">
                <a:latin typeface="Arial"/>
                <a:cs typeface="Arial"/>
              </a:rPr>
              <a:t>wit</a:t>
            </a:r>
            <a:r>
              <a:rPr lang="en-US" sz="1600" spc="10" dirty="0">
                <a:latin typeface="Arial"/>
                <a:cs typeface="Arial"/>
              </a:rPr>
              <a:t>h </a:t>
            </a:r>
            <a:r>
              <a:rPr lang="en-US" sz="1600" u="sng" spc="5" dirty="0">
                <a:solidFill>
                  <a:srgbClr val="72B600"/>
                </a:solidFill>
                <a:latin typeface="Arial"/>
                <a:cs typeface="Arial"/>
              </a:rPr>
              <a:t>12</a:t>
            </a:r>
            <a:r>
              <a:rPr lang="en-US" sz="1600" u="sng" spc="10" dirty="0">
                <a:solidFill>
                  <a:srgbClr val="72B600"/>
                </a:solidFill>
                <a:latin typeface="Arial"/>
                <a:cs typeface="Arial"/>
              </a:rPr>
              <a:t>0</a:t>
            </a:r>
            <a:r>
              <a:rPr lang="en-US" sz="1600" u="sng" spc="15" dirty="0">
                <a:solidFill>
                  <a:srgbClr val="72B600"/>
                </a:solidFill>
                <a:latin typeface="Arial"/>
                <a:cs typeface="Arial"/>
              </a:rPr>
              <a:t> </a:t>
            </a:r>
            <a:r>
              <a:rPr lang="en-US" sz="1600" u="sng" spc="5" dirty="0">
                <a:solidFill>
                  <a:srgbClr val="72B600"/>
                </a:solidFill>
                <a:latin typeface="Arial"/>
                <a:cs typeface="Arial"/>
              </a:rPr>
              <a:t>hour</a:t>
            </a:r>
            <a:r>
              <a:rPr lang="en-US" sz="1600" u="sng" spc="10" dirty="0">
                <a:solidFill>
                  <a:srgbClr val="72B600"/>
                </a:solidFill>
                <a:latin typeface="Arial"/>
                <a:cs typeface="Arial"/>
              </a:rPr>
              <a:t>s </a:t>
            </a:r>
            <a:r>
              <a:rPr lang="en-US" sz="1600" u="sng" spc="5" dirty="0">
                <a:solidFill>
                  <a:srgbClr val="72B600"/>
                </a:solidFill>
                <a:latin typeface="Arial"/>
                <a:cs typeface="Arial"/>
              </a:rPr>
              <a:t>or</a:t>
            </a:r>
            <a:r>
              <a:rPr lang="en-US" sz="1600" u="sng" spc="10" dirty="0">
                <a:solidFill>
                  <a:srgbClr val="72B600"/>
                </a:solidFill>
                <a:latin typeface="Arial"/>
                <a:cs typeface="Arial"/>
              </a:rPr>
              <a:t> </a:t>
            </a:r>
            <a:r>
              <a:rPr lang="en-US" sz="1600" u="sng" spc="5" dirty="0">
                <a:solidFill>
                  <a:srgbClr val="72B600"/>
                </a:solidFill>
                <a:latin typeface="Arial"/>
                <a:cs typeface="Arial"/>
              </a:rPr>
              <a:t>mor</a:t>
            </a:r>
            <a:r>
              <a:rPr lang="en-US" sz="1600" u="sng" spc="10" dirty="0">
                <a:solidFill>
                  <a:srgbClr val="72B600"/>
                </a:solidFill>
                <a:latin typeface="Arial"/>
                <a:cs typeface="Arial"/>
              </a:rPr>
              <a:t>e </a:t>
            </a:r>
            <a:r>
              <a:rPr lang="en-US" sz="1600" u="sng" spc="5" dirty="0">
                <a:latin typeface="Arial"/>
                <a:cs typeface="Arial"/>
              </a:rPr>
              <a:t>per</a:t>
            </a:r>
            <a:r>
              <a:rPr lang="en-US" sz="1600" u="sng" spc="15" dirty="0">
                <a:latin typeface="Arial"/>
                <a:cs typeface="Arial"/>
              </a:rPr>
              <a:t> </a:t>
            </a:r>
            <a:r>
              <a:rPr lang="en-US" sz="1600" u="sng" spc="5" dirty="0">
                <a:latin typeface="Arial"/>
                <a:cs typeface="Arial"/>
              </a:rPr>
              <a:t>mont</a:t>
            </a:r>
            <a:r>
              <a:rPr lang="en-US" sz="1600" u="sng" spc="10" dirty="0">
                <a:latin typeface="Arial"/>
                <a:cs typeface="Arial"/>
              </a:rPr>
              <a:t>h </a:t>
            </a:r>
            <a:r>
              <a:rPr lang="en-US" sz="1600" u="sng" dirty="0">
                <a:latin typeface="Arial"/>
                <a:cs typeface="Arial"/>
              </a:rPr>
              <a:t>i</a:t>
            </a:r>
            <a:r>
              <a:rPr lang="en-US" sz="1600" u="sng" spc="10" dirty="0">
                <a:latin typeface="Arial"/>
                <a:cs typeface="Arial"/>
              </a:rPr>
              <a:t>s </a:t>
            </a:r>
            <a:r>
              <a:rPr lang="en-US" sz="1600" u="sng" spc="5" dirty="0">
                <a:latin typeface="Arial"/>
                <a:cs typeface="Arial"/>
              </a:rPr>
              <a:t>considere</a:t>
            </a:r>
            <a:r>
              <a:rPr lang="en-US" sz="1600" u="sng" spc="10" dirty="0">
                <a:latin typeface="Arial"/>
                <a:cs typeface="Arial"/>
              </a:rPr>
              <a:t>d</a:t>
            </a:r>
            <a:r>
              <a:rPr lang="en-US" sz="1600" u="sng" spc="30" dirty="0">
                <a:latin typeface="Arial"/>
                <a:cs typeface="Arial"/>
              </a:rPr>
              <a:t> </a:t>
            </a:r>
            <a:r>
              <a:rPr lang="en-US" sz="1600" u="sng" spc="5" dirty="0">
                <a:latin typeface="Arial"/>
                <a:cs typeface="Arial"/>
              </a:rPr>
              <a:t>F</a:t>
            </a:r>
            <a:r>
              <a:rPr lang="en-US" sz="1600" u="sng" spc="10" dirty="0">
                <a:latin typeface="Arial"/>
                <a:cs typeface="Arial"/>
              </a:rPr>
              <a:t>T</a:t>
            </a:r>
            <a:r>
              <a:rPr lang="en-US" sz="1600" spc="-10" dirty="0">
                <a:latin typeface="Arial"/>
                <a:cs typeface="Arial"/>
              </a:rPr>
              <a:t> </a:t>
            </a:r>
            <a:r>
              <a:rPr lang="en-US" sz="1600" spc="5" dirty="0">
                <a:latin typeface="Arial"/>
                <a:cs typeface="Arial"/>
              </a:rPr>
              <a:t>for</a:t>
            </a:r>
            <a:r>
              <a:rPr lang="en-US" sz="1600" spc="10" dirty="0">
                <a:latin typeface="Arial"/>
                <a:cs typeface="Arial"/>
              </a:rPr>
              <a:t> </a:t>
            </a:r>
            <a:r>
              <a:rPr lang="en-US" sz="1600" spc="5" dirty="0">
                <a:latin typeface="Arial"/>
                <a:cs typeface="Arial"/>
              </a:rPr>
              <a:t>the</a:t>
            </a:r>
            <a:r>
              <a:rPr lang="en-US" sz="1600" dirty="0">
                <a:latin typeface="Arial"/>
                <a:cs typeface="Arial"/>
              </a:rPr>
              <a:t> mont</a:t>
            </a:r>
            <a:r>
              <a:rPr lang="en-US" sz="1600" spc="5" dirty="0">
                <a:latin typeface="Arial"/>
                <a:cs typeface="Arial"/>
              </a:rPr>
              <a:t>h</a:t>
            </a:r>
            <a:r>
              <a:rPr lang="en-US" sz="1600" spc="15" dirty="0">
                <a:latin typeface="Arial"/>
                <a:cs typeface="Arial"/>
              </a:rPr>
              <a:t> </a:t>
            </a:r>
            <a:r>
              <a:rPr lang="en-US" sz="1600" dirty="0">
                <a:latin typeface="Arial"/>
                <a:cs typeface="Arial"/>
              </a:rPr>
              <a:t>for</a:t>
            </a:r>
            <a:r>
              <a:rPr lang="en-US" sz="1600" spc="5" dirty="0">
                <a:latin typeface="Arial"/>
                <a:cs typeface="Arial"/>
              </a:rPr>
              <a:t> </a:t>
            </a:r>
            <a:r>
              <a:rPr lang="en-US" sz="1600" dirty="0">
                <a:latin typeface="Arial"/>
                <a:cs typeface="Arial"/>
              </a:rPr>
              <a:t>purpose</a:t>
            </a:r>
            <a:r>
              <a:rPr lang="en-US" sz="1600" spc="5" dirty="0">
                <a:latin typeface="Arial"/>
                <a:cs typeface="Arial"/>
              </a:rPr>
              <a:t>s</a:t>
            </a:r>
            <a:r>
              <a:rPr lang="en-US" sz="1600" spc="30" dirty="0">
                <a:latin typeface="Arial"/>
                <a:cs typeface="Arial"/>
              </a:rPr>
              <a:t> </a:t>
            </a:r>
            <a:r>
              <a:rPr lang="en-US" sz="1600" dirty="0">
                <a:latin typeface="Arial"/>
                <a:cs typeface="Arial"/>
              </a:rPr>
              <a:t>of</a:t>
            </a:r>
            <a:r>
              <a:rPr lang="en-US" sz="1600" spc="5" dirty="0">
                <a:latin typeface="Arial"/>
                <a:cs typeface="Arial"/>
              </a:rPr>
              <a:t> </a:t>
            </a:r>
            <a:r>
              <a:rPr lang="en-US" sz="1600" u="sng" dirty="0">
                <a:solidFill>
                  <a:srgbClr val="72B600"/>
                </a:solidFill>
                <a:latin typeface="Arial"/>
                <a:cs typeface="Arial"/>
              </a:rPr>
              <a:t>determinin</a:t>
            </a:r>
            <a:r>
              <a:rPr lang="en-US" sz="1600" u="sng" spc="5" dirty="0">
                <a:solidFill>
                  <a:srgbClr val="72B600"/>
                </a:solidFill>
                <a:latin typeface="Arial"/>
                <a:cs typeface="Arial"/>
              </a:rPr>
              <a:t>g</a:t>
            </a:r>
            <a:r>
              <a:rPr lang="en-US" sz="1600" u="sng" spc="-35" dirty="0">
                <a:solidFill>
                  <a:srgbClr val="72B600"/>
                </a:solidFill>
                <a:latin typeface="Arial"/>
                <a:cs typeface="Arial"/>
              </a:rPr>
              <a:t> </a:t>
            </a:r>
            <a:r>
              <a:rPr lang="en-US" sz="1600" u="sng" dirty="0">
                <a:solidFill>
                  <a:srgbClr val="72B600"/>
                </a:solidFill>
                <a:latin typeface="Arial"/>
                <a:cs typeface="Arial"/>
              </a:rPr>
              <a:t>AL</a:t>
            </a:r>
            <a:r>
              <a:rPr lang="en-US" sz="1600" u="sng" spc="5" dirty="0">
                <a:solidFill>
                  <a:srgbClr val="72B600"/>
                </a:solidFill>
                <a:latin typeface="Arial"/>
                <a:cs typeface="Arial"/>
              </a:rPr>
              <a:t>E</a:t>
            </a:r>
            <a:r>
              <a:rPr lang="en-US" sz="1600" u="sng" spc="15" dirty="0">
                <a:solidFill>
                  <a:srgbClr val="72B600"/>
                </a:solidFill>
                <a:latin typeface="Arial"/>
                <a:cs typeface="Arial"/>
              </a:rPr>
              <a:t> </a:t>
            </a:r>
            <a:r>
              <a:rPr lang="en-US" sz="1600" u="sng" dirty="0">
                <a:solidFill>
                  <a:srgbClr val="72B600"/>
                </a:solidFill>
                <a:latin typeface="Arial"/>
                <a:cs typeface="Arial"/>
              </a:rPr>
              <a:t>status</a:t>
            </a:r>
            <a:r>
              <a:rPr lang="en-US" sz="1600" dirty="0">
                <a:latin typeface="Arial"/>
                <a:cs typeface="Arial"/>
              </a:rPr>
              <a:t>.</a:t>
            </a:r>
          </a:p>
          <a:p>
            <a:pPr marL="594995" marR="523240" indent="-233679">
              <a:lnSpc>
                <a:spcPct val="102299"/>
              </a:lnSpc>
              <a:spcBef>
                <a:spcPts val="335"/>
              </a:spcBef>
              <a:buFont typeface="Arial"/>
              <a:buChar char="•"/>
              <a:tabLst>
                <a:tab pos="595630" algn="l"/>
              </a:tabLst>
            </a:pPr>
            <a:r>
              <a:rPr lang="en-US" sz="1600" spc="10" dirty="0">
                <a:latin typeface="Arial"/>
                <a:cs typeface="Arial"/>
              </a:rPr>
              <a:t>T</a:t>
            </a:r>
            <a:r>
              <a:rPr lang="en-US" sz="1600" spc="5" dirty="0">
                <a:latin typeface="Arial"/>
                <a:cs typeface="Arial"/>
              </a:rPr>
              <a:t>h</a:t>
            </a:r>
            <a:r>
              <a:rPr lang="en-US" sz="1600" spc="10" dirty="0">
                <a:latin typeface="Arial"/>
                <a:cs typeface="Arial"/>
              </a:rPr>
              <a:t>e</a:t>
            </a:r>
            <a:r>
              <a:rPr lang="en-US" sz="1600" spc="15" dirty="0">
                <a:latin typeface="Arial"/>
                <a:cs typeface="Arial"/>
              </a:rPr>
              <a:t> </a:t>
            </a:r>
            <a:r>
              <a:rPr lang="en-US" sz="1600" spc="5" dirty="0">
                <a:latin typeface="Arial"/>
                <a:cs typeface="Arial"/>
              </a:rPr>
              <a:t>hour</a:t>
            </a:r>
            <a:r>
              <a:rPr lang="en-US" sz="1600" spc="10" dirty="0">
                <a:latin typeface="Arial"/>
                <a:cs typeface="Arial"/>
              </a:rPr>
              <a:t>s</a:t>
            </a:r>
            <a:r>
              <a:rPr lang="en-US" sz="1600" spc="15" dirty="0">
                <a:latin typeface="Arial"/>
                <a:cs typeface="Arial"/>
              </a:rPr>
              <a:t> </a:t>
            </a:r>
            <a:r>
              <a:rPr lang="en-US" sz="1600" spc="5" dirty="0">
                <a:latin typeface="Arial"/>
                <a:cs typeface="Arial"/>
              </a:rPr>
              <a:t>of </a:t>
            </a:r>
            <a:r>
              <a:rPr lang="en-US" sz="1600" dirty="0">
                <a:latin typeface="Arial"/>
                <a:cs typeface="Arial"/>
              </a:rPr>
              <a:t>al</a:t>
            </a:r>
            <a:r>
              <a:rPr lang="en-US" sz="1600" spc="5" dirty="0">
                <a:latin typeface="Arial"/>
                <a:cs typeface="Arial"/>
              </a:rPr>
              <a:t>l</a:t>
            </a:r>
            <a:r>
              <a:rPr lang="en-US" sz="1600" spc="15" dirty="0">
                <a:latin typeface="Arial"/>
                <a:cs typeface="Arial"/>
              </a:rPr>
              <a:t> </a:t>
            </a:r>
            <a:r>
              <a:rPr lang="en-US" sz="1600" spc="5" dirty="0">
                <a:latin typeface="Arial"/>
                <a:cs typeface="Arial"/>
              </a:rPr>
              <a:t>employee</a:t>
            </a:r>
            <a:r>
              <a:rPr lang="en-US" sz="1600" spc="10" dirty="0">
                <a:latin typeface="Arial"/>
                <a:cs typeface="Arial"/>
              </a:rPr>
              <a:t>s</a:t>
            </a:r>
            <a:r>
              <a:rPr lang="en-US" sz="1600" spc="30" dirty="0">
                <a:latin typeface="Arial"/>
                <a:cs typeface="Arial"/>
              </a:rPr>
              <a:t> </a:t>
            </a:r>
            <a:r>
              <a:rPr lang="en-US" sz="1600" dirty="0">
                <a:latin typeface="Arial"/>
                <a:cs typeface="Arial"/>
              </a:rPr>
              <a:t>wit</a:t>
            </a:r>
            <a:r>
              <a:rPr lang="en-US" sz="1600" spc="10" dirty="0">
                <a:latin typeface="Arial"/>
                <a:cs typeface="Arial"/>
              </a:rPr>
              <a:t>h </a:t>
            </a:r>
            <a:r>
              <a:rPr lang="en-US" sz="1600" spc="5" dirty="0">
                <a:latin typeface="Arial"/>
                <a:cs typeface="Arial"/>
              </a:rPr>
              <a:t>les</a:t>
            </a:r>
            <a:r>
              <a:rPr lang="en-US" sz="1600" spc="10" dirty="0">
                <a:latin typeface="Arial"/>
                <a:cs typeface="Arial"/>
              </a:rPr>
              <a:t>s</a:t>
            </a:r>
            <a:r>
              <a:rPr lang="en-US" sz="1600" spc="15" dirty="0">
                <a:latin typeface="Arial"/>
                <a:cs typeface="Arial"/>
              </a:rPr>
              <a:t> </a:t>
            </a:r>
            <a:r>
              <a:rPr lang="en-US" sz="1600" spc="5" dirty="0">
                <a:latin typeface="Arial"/>
                <a:cs typeface="Arial"/>
              </a:rPr>
              <a:t>tha</a:t>
            </a:r>
            <a:r>
              <a:rPr lang="en-US" sz="1600" spc="10" dirty="0">
                <a:latin typeface="Arial"/>
                <a:cs typeface="Arial"/>
              </a:rPr>
              <a:t>n</a:t>
            </a:r>
            <a:r>
              <a:rPr lang="en-US" sz="1600" spc="15" dirty="0">
                <a:latin typeface="Arial"/>
                <a:cs typeface="Arial"/>
              </a:rPr>
              <a:t> </a:t>
            </a:r>
            <a:r>
              <a:rPr lang="en-US" sz="1600" spc="5" dirty="0">
                <a:latin typeface="Arial"/>
                <a:cs typeface="Arial"/>
              </a:rPr>
              <a:t>12</a:t>
            </a:r>
            <a:r>
              <a:rPr lang="en-US" sz="1600" spc="10" dirty="0">
                <a:latin typeface="Arial"/>
                <a:cs typeface="Arial"/>
              </a:rPr>
              <a:t>0</a:t>
            </a:r>
            <a:r>
              <a:rPr lang="en-US" sz="1600" spc="15" dirty="0">
                <a:latin typeface="Arial"/>
                <a:cs typeface="Arial"/>
              </a:rPr>
              <a:t> </a:t>
            </a:r>
            <a:r>
              <a:rPr lang="en-US" sz="1600" spc="5" dirty="0">
                <a:latin typeface="Arial"/>
                <a:cs typeface="Arial"/>
              </a:rPr>
              <a:t>hour</a:t>
            </a:r>
            <a:r>
              <a:rPr lang="en-US" sz="1600" spc="10" dirty="0">
                <a:latin typeface="Arial"/>
                <a:cs typeface="Arial"/>
              </a:rPr>
              <a:t>s</a:t>
            </a:r>
            <a:r>
              <a:rPr lang="en-US" sz="1600" spc="15" dirty="0">
                <a:latin typeface="Arial"/>
                <a:cs typeface="Arial"/>
              </a:rPr>
              <a:t> </a:t>
            </a:r>
            <a:r>
              <a:rPr lang="en-US" sz="1600" spc="5" dirty="0">
                <a:latin typeface="Arial"/>
                <a:cs typeface="Arial"/>
              </a:rPr>
              <a:t>per</a:t>
            </a:r>
            <a:r>
              <a:rPr lang="en-US" sz="1600" spc="15" dirty="0">
                <a:latin typeface="Arial"/>
                <a:cs typeface="Arial"/>
              </a:rPr>
              <a:t> </a:t>
            </a:r>
            <a:r>
              <a:rPr lang="en-US" sz="1600" spc="5" dirty="0">
                <a:latin typeface="Arial"/>
                <a:cs typeface="Arial"/>
              </a:rPr>
              <a:t>mont</a:t>
            </a:r>
            <a:r>
              <a:rPr lang="en-US" sz="1600" spc="10" dirty="0">
                <a:latin typeface="Arial"/>
                <a:cs typeface="Arial"/>
              </a:rPr>
              <a:t>h </a:t>
            </a:r>
            <a:r>
              <a:rPr lang="en-US" sz="1600" spc="5" dirty="0">
                <a:latin typeface="Arial"/>
                <a:cs typeface="Arial"/>
              </a:rPr>
              <a:t>ar</a:t>
            </a:r>
            <a:r>
              <a:rPr lang="en-US" sz="1600" spc="10" dirty="0">
                <a:latin typeface="Arial"/>
                <a:cs typeface="Arial"/>
              </a:rPr>
              <a:t>e </a:t>
            </a:r>
            <a:r>
              <a:rPr lang="en-US" sz="1600" spc="5" dirty="0">
                <a:latin typeface="Arial"/>
                <a:cs typeface="Arial"/>
              </a:rPr>
              <a:t>added an</a:t>
            </a:r>
            <a:r>
              <a:rPr lang="en-US" sz="1600" spc="10" dirty="0">
                <a:latin typeface="Arial"/>
                <a:cs typeface="Arial"/>
              </a:rPr>
              <a:t>d </a:t>
            </a:r>
            <a:r>
              <a:rPr lang="en-US" sz="1600" spc="5" dirty="0">
                <a:latin typeface="Arial"/>
                <a:cs typeface="Arial"/>
              </a:rPr>
              <a:t>the</a:t>
            </a:r>
            <a:r>
              <a:rPr lang="en-US" sz="1600" spc="10" dirty="0">
                <a:latin typeface="Arial"/>
                <a:cs typeface="Arial"/>
              </a:rPr>
              <a:t>n </a:t>
            </a:r>
            <a:r>
              <a:rPr lang="en-US" sz="1600" spc="5" dirty="0">
                <a:latin typeface="Arial"/>
                <a:cs typeface="Arial"/>
              </a:rPr>
              <a:t>divide</a:t>
            </a:r>
            <a:r>
              <a:rPr lang="en-US" sz="1600" spc="10" dirty="0">
                <a:latin typeface="Arial"/>
                <a:cs typeface="Arial"/>
              </a:rPr>
              <a:t>d</a:t>
            </a:r>
            <a:r>
              <a:rPr lang="en-US" sz="1600" spc="20" dirty="0">
                <a:latin typeface="Arial"/>
                <a:cs typeface="Arial"/>
              </a:rPr>
              <a:t> </a:t>
            </a:r>
            <a:r>
              <a:rPr lang="en-US" sz="1600" spc="5" dirty="0">
                <a:latin typeface="Arial"/>
                <a:cs typeface="Arial"/>
              </a:rPr>
              <a:t>b</a:t>
            </a:r>
            <a:r>
              <a:rPr lang="en-US" sz="1600" spc="10" dirty="0">
                <a:latin typeface="Arial"/>
                <a:cs typeface="Arial"/>
              </a:rPr>
              <a:t>y </a:t>
            </a:r>
            <a:r>
              <a:rPr lang="en-US" sz="1600" spc="5" dirty="0">
                <a:latin typeface="Arial"/>
                <a:cs typeface="Arial"/>
              </a:rPr>
              <a:t>12</a:t>
            </a:r>
            <a:r>
              <a:rPr lang="en-US" sz="1600" spc="10" dirty="0">
                <a:latin typeface="Arial"/>
                <a:cs typeface="Arial"/>
              </a:rPr>
              <a:t>0 </a:t>
            </a:r>
            <a:r>
              <a:rPr lang="en-US" sz="1600" dirty="0">
                <a:latin typeface="Arial"/>
                <a:cs typeface="Arial"/>
              </a:rPr>
              <a:t>t</a:t>
            </a:r>
            <a:r>
              <a:rPr lang="en-US" sz="1600" spc="10" dirty="0">
                <a:latin typeface="Arial"/>
                <a:cs typeface="Arial"/>
              </a:rPr>
              <a:t>o </a:t>
            </a:r>
            <a:r>
              <a:rPr lang="en-US" sz="1600" spc="5" dirty="0">
                <a:latin typeface="Arial"/>
                <a:cs typeface="Arial"/>
              </a:rPr>
              <a:t>determin</a:t>
            </a:r>
            <a:r>
              <a:rPr lang="en-US" sz="1600" spc="10" dirty="0">
                <a:latin typeface="Arial"/>
                <a:cs typeface="Arial"/>
              </a:rPr>
              <a:t>e</a:t>
            </a:r>
            <a:r>
              <a:rPr lang="en-US" sz="1600" spc="30" dirty="0">
                <a:latin typeface="Arial"/>
                <a:cs typeface="Arial"/>
              </a:rPr>
              <a:t> </a:t>
            </a:r>
            <a:r>
              <a:rPr lang="en-US" sz="1600" spc="5" dirty="0">
                <a:latin typeface="Arial"/>
                <a:cs typeface="Arial"/>
              </a:rPr>
              <a:t>th</a:t>
            </a:r>
            <a:r>
              <a:rPr lang="en-US" sz="1600" spc="10" dirty="0">
                <a:latin typeface="Arial"/>
                <a:cs typeface="Arial"/>
              </a:rPr>
              <a:t>e </a:t>
            </a:r>
            <a:r>
              <a:rPr lang="en-US" sz="1600" spc="5" dirty="0">
                <a:latin typeface="Arial"/>
                <a:cs typeface="Arial"/>
              </a:rPr>
              <a:t>total</a:t>
            </a:r>
            <a:r>
              <a:rPr lang="en-US" sz="1600" spc="10" dirty="0">
                <a:latin typeface="Arial"/>
                <a:cs typeface="Arial"/>
              </a:rPr>
              <a:t> FTEs </a:t>
            </a:r>
            <a:r>
              <a:rPr lang="en-US" sz="1600" spc="5" dirty="0">
                <a:latin typeface="Arial"/>
                <a:cs typeface="Arial"/>
              </a:rPr>
              <a:t>for</a:t>
            </a:r>
            <a:r>
              <a:rPr lang="en-US" sz="1600" spc="10" dirty="0">
                <a:latin typeface="Arial"/>
                <a:cs typeface="Arial"/>
              </a:rPr>
              <a:t> </a:t>
            </a:r>
            <a:r>
              <a:rPr lang="en-US" sz="1600" spc="5" dirty="0">
                <a:latin typeface="Arial"/>
                <a:cs typeface="Arial"/>
              </a:rPr>
              <a:t>purpose</a:t>
            </a:r>
            <a:r>
              <a:rPr lang="en-US" sz="1600" spc="10" dirty="0">
                <a:latin typeface="Arial"/>
                <a:cs typeface="Arial"/>
              </a:rPr>
              <a:t>s</a:t>
            </a:r>
            <a:r>
              <a:rPr lang="en-US" sz="1600" spc="30" dirty="0">
                <a:latin typeface="Arial"/>
                <a:cs typeface="Arial"/>
              </a:rPr>
              <a:t> </a:t>
            </a:r>
            <a:r>
              <a:rPr lang="en-US" sz="1600" spc="5" dirty="0">
                <a:latin typeface="Arial"/>
                <a:cs typeface="Arial"/>
              </a:rPr>
              <a:t>of</a:t>
            </a:r>
            <a:r>
              <a:rPr lang="en-US" sz="1600" dirty="0">
                <a:latin typeface="Arial"/>
                <a:cs typeface="Arial"/>
              </a:rPr>
              <a:t> determinin</a:t>
            </a:r>
            <a:r>
              <a:rPr lang="en-US" sz="1600" spc="5" dirty="0">
                <a:latin typeface="Arial"/>
                <a:cs typeface="Arial"/>
              </a:rPr>
              <a:t>g</a:t>
            </a:r>
            <a:r>
              <a:rPr lang="en-US" sz="1600" spc="-35" dirty="0">
                <a:latin typeface="Arial"/>
                <a:cs typeface="Arial"/>
              </a:rPr>
              <a:t> </a:t>
            </a:r>
            <a:r>
              <a:rPr lang="en-US" sz="1600" dirty="0">
                <a:latin typeface="Arial"/>
                <a:cs typeface="Arial"/>
              </a:rPr>
              <a:t>AL</a:t>
            </a:r>
            <a:r>
              <a:rPr lang="en-US" sz="1600" spc="5" dirty="0">
                <a:latin typeface="Arial"/>
                <a:cs typeface="Arial"/>
              </a:rPr>
              <a:t>E</a:t>
            </a:r>
            <a:r>
              <a:rPr lang="en-US" sz="1600" spc="20" dirty="0">
                <a:latin typeface="Arial"/>
                <a:cs typeface="Arial"/>
              </a:rPr>
              <a:t> </a:t>
            </a:r>
            <a:r>
              <a:rPr lang="en-US" sz="1600" dirty="0">
                <a:latin typeface="Arial"/>
                <a:cs typeface="Arial"/>
              </a:rPr>
              <a:t>status.</a:t>
            </a:r>
          </a:p>
          <a:p>
            <a:pPr marL="132715" indent="0">
              <a:lnSpc>
                <a:spcPct val="100000"/>
              </a:lnSpc>
              <a:buNone/>
            </a:pPr>
            <a:r>
              <a:rPr lang="en-US" sz="1600" b="1" spc="20" dirty="0">
                <a:latin typeface="Arial"/>
                <a:cs typeface="Arial"/>
              </a:rPr>
              <a:t>ALE</a:t>
            </a:r>
            <a:r>
              <a:rPr lang="en-US" sz="1600" b="1" spc="5" dirty="0">
                <a:latin typeface="Arial"/>
                <a:cs typeface="Arial"/>
              </a:rPr>
              <a:t> </a:t>
            </a:r>
            <a:r>
              <a:rPr lang="en-US" sz="1600" b="1" spc="15" dirty="0">
                <a:latin typeface="Arial"/>
                <a:cs typeface="Arial"/>
              </a:rPr>
              <a:t>Calculation</a:t>
            </a:r>
            <a:endParaRPr lang="en-US" sz="1600" dirty="0">
              <a:latin typeface="Arial"/>
              <a:cs typeface="Arial"/>
            </a:endParaRPr>
          </a:p>
          <a:p>
            <a:pPr marL="594995" marR="574040" indent="-233679">
              <a:lnSpc>
                <a:spcPct val="102099"/>
              </a:lnSpc>
              <a:buFont typeface="Arial"/>
              <a:buChar char="•"/>
              <a:tabLst>
                <a:tab pos="595630" algn="l"/>
              </a:tabLst>
            </a:pPr>
            <a:r>
              <a:rPr lang="en-US" sz="1600" dirty="0">
                <a:latin typeface="Arial"/>
                <a:cs typeface="Arial"/>
              </a:rPr>
              <a:t>Ad</a:t>
            </a:r>
            <a:r>
              <a:rPr lang="en-US" sz="1600" spc="5" dirty="0">
                <a:latin typeface="Arial"/>
                <a:cs typeface="Arial"/>
              </a:rPr>
              <a:t>d</a:t>
            </a:r>
            <a:r>
              <a:rPr lang="en-US" sz="1600" spc="15" dirty="0">
                <a:latin typeface="Arial"/>
                <a:cs typeface="Arial"/>
              </a:rPr>
              <a:t> </a:t>
            </a:r>
            <a:r>
              <a:rPr lang="en-US" sz="1600" dirty="0">
                <a:latin typeface="Arial"/>
                <a:cs typeface="Arial"/>
              </a:rPr>
              <a:t>eac</a:t>
            </a:r>
            <a:r>
              <a:rPr lang="en-US" sz="1600" spc="5" dirty="0">
                <a:latin typeface="Arial"/>
                <a:cs typeface="Arial"/>
              </a:rPr>
              <a:t>h</a:t>
            </a:r>
            <a:r>
              <a:rPr lang="en-US" sz="1600" spc="15" dirty="0">
                <a:latin typeface="Arial"/>
                <a:cs typeface="Arial"/>
              </a:rPr>
              <a:t> </a:t>
            </a:r>
            <a:r>
              <a:rPr lang="en-US" sz="1600" dirty="0">
                <a:latin typeface="Arial"/>
                <a:cs typeface="Arial"/>
              </a:rPr>
              <a:t>month’</a:t>
            </a:r>
            <a:r>
              <a:rPr lang="en-US" sz="1600" spc="5" dirty="0">
                <a:latin typeface="Arial"/>
                <a:cs typeface="Arial"/>
              </a:rPr>
              <a:t>s</a:t>
            </a:r>
            <a:r>
              <a:rPr lang="en-US" sz="1600" spc="15" dirty="0">
                <a:latin typeface="Arial"/>
                <a:cs typeface="Arial"/>
              </a:rPr>
              <a:t> </a:t>
            </a:r>
            <a:r>
              <a:rPr lang="en-US" sz="1600" dirty="0">
                <a:latin typeface="Arial"/>
                <a:cs typeface="Arial"/>
              </a:rPr>
              <a:t>total</a:t>
            </a:r>
            <a:r>
              <a:rPr lang="en-US" sz="1600" spc="15" dirty="0">
                <a:latin typeface="Arial"/>
                <a:cs typeface="Arial"/>
              </a:rPr>
              <a:t> </a:t>
            </a:r>
            <a:r>
              <a:rPr lang="en-US" sz="1600" dirty="0">
                <a:latin typeface="Arial"/>
                <a:cs typeface="Arial"/>
              </a:rPr>
              <a:t>F</a:t>
            </a:r>
            <a:r>
              <a:rPr lang="en-US" sz="1600" spc="5" dirty="0">
                <a:latin typeface="Arial"/>
                <a:cs typeface="Arial"/>
              </a:rPr>
              <a:t>T</a:t>
            </a:r>
            <a:r>
              <a:rPr lang="en-US" sz="1600" spc="-5" dirty="0">
                <a:latin typeface="Arial"/>
                <a:cs typeface="Arial"/>
              </a:rPr>
              <a:t> </a:t>
            </a:r>
            <a:r>
              <a:rPr lang="en-US" sz="1600" dirty="0">
                <a:latin typeface="Arial"/>
                <a:cs typeface="Arial"/>
              </a:rPr>
              <a:t>an</a:t>
            </a:r>
            <a:r>
              <a:rPr lang="en-US" sz="1600" spc="5" dirty="0">
                <a:latin typeface="Arial"/>
                <a:cs typeface="Arial"/>
              </a:rPr>
              <a:t>d</a:t>
            </a:r>
            <a:r>
              <a:rPr lang="en-US" sz="1600" spc="15" dirty="0">
                <a:latin typeface="Arial"/>
                <a:cs typeface="Arial"/>
              </a:rPr>
              <a:t> </a:t>
            </a:r>
            <a:r>
              <a:rPr lang="en-US" sz="1600" dirty="0">
                <a:latin typeface="Arial"/>
                <a:cs typeface="Arial"/>
              </a:rPr>
              <a:t>FT</a:t>
            </a:r>
            <a:r>
              <a:rPr lang="en-US" sz="1600" spc="5" dirty="0">
                <a:latin typeface="Arial"/>
                <a:cs typeface="Arial"/>
              </a:rPr>
              <a:t>E </a:t>
            </a:r>
            <a:r>
              <a:rPr lang="en-US" sz="1600" dirty="0">
                <a:latin typeface="Arial"/>
                <a:cs typeface="Arial"/>
              </a:rPr>
              <a:t>count</a:t>
            </a:r>
            <a:r>
              <a:rPr lang="en-US" sz="1600" spc="5" dirty="0">
                <a:latin typeface="Arial"/>
                <a:cs typeface="Arial"/>
              </a:rPr>
              <a:t>s</a:t>
            </a:r>
            <a:r>
              <a:rPr lang="en-US" sz="1600" spc="15" dirty="0">
                <a:latin typeface="Arial"/>
                <a:cs typeface="Arial"/>
              </a:rPr>
              <a:t> </a:t>
            </a:r>
            <a:r>
              <a:rPr lang="en-US" sz="1600" dirty="0">
                <a:latin typeface="Arial"/>
                <a:cs typeface="Arial"/>
              </a:rPr>
              <a:t>for</a:t>
            </a:r>
            <a:r>
              <a:rPr lang="en-US" sz="1600" spc="15" dirty="0">
                <a:latin typeface="Arial"/>
                <a:cs typeface="Arial"/>
              </a:rPr>
              <a:t> </a:t>
            </a:r>
            <a:r>
              <a:rPr lang="en-US" sz="1600" spc="-5" dirty="0">
                <a:latin typeface="Arial"/>
                <a:cs typeface="Arial"/>
              </a:rPr>
              <a:t>al</a:t>
            </a:r>
            <a:r>
              <a:rPr lang="en-US" sz="1600" dirty="0">
                <a:latin typeface="Arial"/>
                <a:cs typeface="Arial"/>
              </a:rPr>
              <a:t>l</a:t>
            </a:r>
            <a:r>
              <a:rPr lang="en-US" sz="1600" spc="15" dirty="0">
                <a:latin typeface="Arial"/>
                <a:cs typeface="Arial"/>
              </a:rPr>
              <a:t> </a:t>
            </a:r>
            <a:r>
              <a:rPr lang="en-US" sz="1600" dirty="0">
                <a:latin typeface="Arial"/>
                <a:cs typeface="Arial"/>
              </a:rPr>
              <a:t>1</a:t>
            </a:r>
            <a:r>
              <a:rPr lang="en-US" sz="1600" spc="5" dirty="0">
                <a:latin typeface="Arial"/>
                <a:cs typeface="Arial"/>
              </a:rPr>
              <a:t>2</a:t>
            </a:r>
            <a:r>
              <a:rPr lang="en-US" sz="1600" spc="15" dirty="0">
                <a:latin typeface="Arial"/>
                <a:cs typeface="Arial"/>
              </a:rPr>
              <a:t> </a:t>
            </a:r>
            <a:r>
              <a:rPr lang="en-US" sz="1600" dirty="0">
                <a:latin typeface="Arial"/>
                <a:cs typeface="Arial"/>
              </a:rPr>
              <a:t>month</a:t>
            </a:r>
            <a:r>
              <a:rPr lang="en-US" sz="1600" spc="5" dirty="0">
                <a:latin typeface="Arial"/>
                <a:cs typeface="Arial"/>
              </a:rPr>
              <a:t>s</a:t>
            </a:r>
            <a:r>
              <a:rPr lang="en-US" sz="1600" spc="15" dirty="0">
                <a:latin typeface="Arial"/>
                <a:cs typeface="Arial"/>
              </a:rPr>
              <a:t> </a:t>
            </a:r>
            <a:r>
              <a:rPr lang="en-US" sz="1600" spc="-5" dirty="0">
                <a:latin typeface="Arial"/>
                <a:cs typeface="Arial"/>
              </a:rPr>
              <a:t>i</a:t>
            </a:r>
            <a:r>
              <a:rPr lang="en-US" sz="1600" spc="5" dirty="0">
                <a:latin typeface="Arial"/>
                <a:cs typeface="Arial"/>
              </a:rPr>
              <a:t>n</a:t>
            </a:r>
            <a:r>
              <a:rPr lang="en-US" sz="1600" spc="15" dirty="0">
                <a:latin typeface="Arial"/>
                <a:cs typeface="Arial"/>
              </a:rPr>
              <a:t> </a:t>
            </a:r>
            <a:r>
              <a:rPr lang="en-US" sz="1600" dirty="0">
                <a:latin typeface="Arial"/>
                <a:cs typeface="Arial"/>
              </a:rPr>
              <a:t>the</a:t>
            </a:r>
            <a:r>
              <a:rPr lang="en-US" sz="1600" spc="-5" dirty="0">
                <a:latin typeface="Arial"/>
                <a:cs typeface="Arial"/>
              </a:rPr>
              <a:t> </a:t>
            </a:r>
            <a:r>
              <a:rPr lang="en-US" sz="1600" u="sng" spc="5" dirty="0">
                <a:latin typeface="Arial"/>
                <a:cs typeface="Arial"/>
              </a:rPr>
              <a:t>precedin</a:t>
            </a:r>
            <a:r>
              <a:rPr lang="en-US" sz="1600" u="sng" spc="10" dirty="0">
                <a:latin typeface="Arial"/>
                <a:cs typeface="Arial"/>
              </a:rPr>
              <a:t>g</a:t>
            </a:r>
            <a:r>
              <a:rPr lang="en-US" sz="1600" u="sng" spc="30" dirty="0">
                <a:latin typeface="Arial"/>
                <a:cs typeface="Arial"/>
              </a:rPr>
              <a:t> </a:t>
            </a:r>
            <a:r>
              <a:rPr lang="en-US" sz="1600" u="sng" spc="5" dirty="0">
                <a:latin typeface="Arial"/>
                <a:cs typeface="Arial"/>
              </a:rPr>
              <a:t>ta</a:t>
            </a:r>
            <a:r>
              <a:rPr lang="en-US" sz="1600" u="sng" spc="10" dirty="0">
                <a:latin typeface="Arial"/>
                <a:cs typeface="Arial"/>
              </a:rPr>
              <a:t>x</a:t>
            </a:r>
            <a:r>
              <a:rPr lang="en-US" sz="1600" u="sng" spc="15" dirty="0">
                <a:latin typeface="Arial"/>
                <a:cs typeface="Arial"/>
              </a:rPr>
              <a:t> </a:t>
            </a:r>
            <a:r>
              <a:rPr lang="en-US" sz="1600" u="sng" spc="5" dirty="0">
                <a:latin typeface="Arial"/>
                <a:cs typeface="Arial"/>
              </a:rPr>
              <a:t>year</a:t>
            </a:r>
            <a:r>
              <a:rPr lang="en-US" sz="1600" spc="15" dirty="0">
                <a:latin typeface="Arial"/>
                <a:cs typeface="Arial"/>
              </a:rPr>
              <a:t> </a:t>
            </a:r>
            <a:r>
              <a:rPr lang="en-US" sz="1600" spc="5" dirty="0">
                <a:latin typeface="Arial"/>
                <a:cs typeface="Arial"/>
              </a:rPr>
              <a:t>an</a:t>
            </a:r>
            <a:r>
              <a:rPr lang="en-US" sz="1600" spc="10" dirty="0">
                <a:latin typeface="Arial"/>
                <a:cs typeface="Arial"/>
              </a:rPr>
              <a:t>d</a:t>
            </a:r>
            <a:r>
              <a:rPr lang="en-US" sz="1600" spc="15" dirty="0">
                <a:latin typeface="Arial"/>
                <a:cs typeface="Arial"/>
              </a:rPr>
              <a:t> </a:t>
            </a:r>
            <a:r>
              <a:rPr lang="en-US" sz="1600" dirty="0">
                <a:latin typeface="Arial"/>
                <a:cs typeface="Arial"/>
              </a:rPr>
              <a:t>divid</a:t>
            </a:r>
            <a:r>
              <a:rPr lang="en-US" sz="1600" spc="10" dirty="0">
                <a:latin typeface="Arial"/>
                <a:cs typeface="Arial"/>
              </a:rPr>
              <a:t>e</a:t>
            </a:r>
            <a:r>
              <a:rPr lang="en-US" sz="1600" spc="15" dirty="0">
                <a:latin typeface="Arial"/>
                <a:cs typeface="Arial"/>
              </a:rPr>
              <a:t> </a:t>
            </a:r>
            <a:r>
              <a:rPr lang="en-US" sz="1600" spc="5" dirty="0">
                <a:latin typeface="Arial"/>
                <a:cs typeface="Arial"/>
              </a:rPr>
              <a:t>b</a:t>
            </a:r>
            <a:r>
              <a:rPr lang="en-US" sz="1600" spc="10" dirty="0">
                <a:latin typeface="Arial"/>
                <a:cs typeface="Arial"/>
              </a:rPr>
              <a:t>y</a:t>
            </a:r>
            <a:r>
              <a:rPr lang="en-US" sz="1600" spc="5" dirty="0">
                <a:latin typeface="Arial"/>
                <a:cs typeface="Arial"/>
              </a:rPr>
              <a:t> 12.</a:t>
            </a:r>
            <a:r>
              <a:rPr lang="en-US" sz="1600" spc="15" dirty="0">
                <a:latin typeface="Arial"/>
                <a:cs typeface="Arial"/>
              </a:rPr>
              <a:t> </a:t>
            </a:r>
            <a:r>
              <a:rPr lang="en-US" sz="1600" spc="5" dirty="0">
                <a:latin typeface="Arial"/>
                <a:cs typeface="Arial"/>
              </a:rPr>
              <a:t>Roun</a:t>
            </a:r>
            <a:r>
              <a:rPr lang="en-US" sz="1600" spc="10" dirty="0">
                <a:latin typeface="Arial"/>
                <a:cs typeface="Arial"/>
              </a:rPr>
              <a:t>d</a:t>
            </a:r>
            <a:r>
              <a:rPr lang="en-US" sz="1600" spc="25" dirty="0">
                <a:latin typeface="Arial"/>
                <a:cs typeface="Arial"/>
              </a:rPr>
              <a:t> </a:t>
            </a:r>
            <a:r>
              <a:rPr lang="en-US" sz="1600" spc="5" dirty="0">
                <a:latin typeface="Arial"/>
                <a:cs typeface="Arial"/>
              </a:rPr>
              <a:t>dow</a:t>
            </a:r>
            <a:r>
              <a:rPr lang="en-US" sz="1600" spc="10" dirty="0">
                <a:latin typeface="Arial"/>
                <a:cs typeface="Arial"/>
              </a:rPr>
              <a:t>n </a:t>
            </a:r>
            <a:r>
              <a:rPr lang="en-US" sz="1600" dirty="0">
                <a:latin typeface="Arial"/>
                <a:cs typeface="Arial"/>
              </a:rPr>
              <a:t>t</a:t>
            </a:r>
            <a:r>
              <a:rPr lang="en-US" sz="1600" spc="10" dirty="0">
                <a:latin typeface="Arial"/>
                <a:cs typeface="Arial"/>
              </a:rPr>
              <a:t>o </a:t>
            </a:r>
            <a:r>
              <a:rPr lang="en-US" sz="1600" spc="5" dirty="0">
                <a:latin typeface="Arial"/>
                <a:cs typeface="Arial"/>
              </a:rPr>
              <a:t>get</a:t>
            </a:r>
            <a:r>
              <a:rPr lang="en-US" sz="1600" spc="10" dirty="0">
                <a:latin typeface="Arial"/>
                <a:cs typeface="Arial"/>
              </a:rPr>
              <a:t> </a:t>
            </a:r>
            <a:r>
              <a:rPr lang="en-US" sz="1600" spc="5" dirty="0">
                <a:latin typeface="Arial"/>
                <a:cs typeface="Arial"/>
              </a:rPr>
              <a:t>your</a:t>
            </a:r>
            <a:r>
              <a:rPr lang="en-US" sz="1600" spc="-55" dirty="0">
                <a:latin typeface="Arial"/>
                <a:cs typeface="Arial"/>
              </a:rPr>
              <a:t> </a:t>
            </a:r>
            <a:r>
              <a:rPr lang="en-US" sz="1600" spc="5" dirty="0">
                <a:latin typeface="Arial"/>
                <a:cs typeface="Arial"/>
              </a:rPr>
              <a:t>AL</a:t>
            </a:r>
            <a:r>
              <a:rPr lang="en-US" sz="1600" spc="15" dirty="0">
                <a:latin typeface="Arial"/>
                <a:cs typeface="Arial"/>
              </a:rPr>
              <a:t>E</a:t>
            </a:r>
            <a:r>
              <a:rPr lang="en-US" sz="1600" spc="10" dirty="0">
                <a:latin typeface="Arial"/>
                <a:cs typeface="Arial"/>
              </a:rPr>
              <a:t> </a:t>
            </a:r>
            <a:r>
              <a:rPr lang="en-US" sz="1600" spc="5" dirty="0">
                <a:latin typeface="Arial"/>
                <a:cs typeface="Arial"/>
              </a:rPr>
              <a:t>status.</a:t>
            </a:r>
            <a:endParaRPr lang="en-US" sz="1600" dirty="0">
              <a:latin typeface="Arial"/>
              <a:cs typeface="Arial"/>
            </a:endParaRPr>
          </a:p>
          <a:p>
            <a:pPr marL="594995" indent="-233679">
              <a:lnSpc>
                <a:spcPct val="100000"/>
              </a:lnSpc>
              <a:spcBef>
                <a:spcPts val="370"/>
              </a:spcBef>
              <a:buFont typeface="Arial"/>
              <a:buChar char="•"/>
              <a:tabLst>
                <a:tab pos="595630" algn="l"/>
              </a:tabLst>
            </a:pPr>
            <a:r>
              <a:rPr lang="en-US" sz="1600" dirty="0">
                <a:latin typeface="Arial"/>
                <a:cs typeface="Arial"/>
              </a:rPr>
              <a:t>I</a:t>
            </a:r>
            <a:r>
              <a:rPr lang="en-US" sz="1600" spc="5" dirty="0">
                <a:latin typeface="Arial"/>
                <a:cs typeface="Arial"/>
              </a:rPr>
              <a:t>f</a:t>
            </a:r>
            <a:r>
              <a:rPr lang="en-US" sz="1600" dirty="0">
                <a:latin typeface="Arial"/>
                <a:cs typeface="Arial"/>
              </a:rPr>
              <a:t> </a:t>
            </a:r>
            <a:r>
              <a:rPr lang="en-US" sz="1600" spc="5" dirty="0">
                <a:latin typeface="Arial"/>
                <a:cs typeface="Arial"/>
              </a:rPr>
              <a:t>th</a:t>
            </a:r>
            <a:r>
              <a:rPr lang="en-US" sz="1600" spc="10" dirty="0">
                <a:latin typeface="Arial"/>
                <a:cs typeface="Arial"/>
              </a:rPr>
              <a:t>e</a:t>
            </a:r>
            <a:r>
              <a:rPr lang="en-US" sz="1600" spc="15" dirty="0">
                <a:latin typeface="Arial"/>
                <a:cs typeface="Arial"/>
              </a:rPr>
              <a:t> </a:t>
            </a:r>
            <a:r>
              <a:rPr lang="en-US" sz="1600" spc="5" dirty="0">
                <a:latin typeface="Arial"/>
                <a:cs typeface="Arial"/>
              </a:rPr>
              <a:t>result</a:t>
            </a:r>
            <a:r>
              <a:rPr lang="en-US" sz="1600" spc="15" dirty="0">
                <a:latin typeface="Arial"/>
                <a:cs typeface="Arial"/>
              </a:rPr>
              <a:t> </a:t>
            </a:r>
            <a:r>
              <a:rPr lang="en-US" sz="1600" dirty="0">
                <a:latin typeface="Arial"/>
                <a:cs typeface="Arial"/>
              </a:rPr>
              <a:t>i</a:t>
            </a:r>
            <a:r>
              <a:rPr lang="en-US" sz="1600" spc="10" dirty="0">
                <a:latin typeface="Arial"/>
                <a:cs typeface="Arial"/>
              </a:rPr>
              <a:t>s</a:t>
            </a:r>
            <a:r>
              <a:rPr lang="en-US" sz="1600" spc="5" dirty="0">
                <a:latin typeface="Arial"/>
                <a:cs typeface="Arial"/>
              </a:rPr>
              <a:t> 50FT/FT</a:t>
            </a:r>
            <a:r>
              <a:rPr lang="en-US" sz="1600" spc="15" dirty="0">
                <a:latin typeface="Arial"/>
                <a:cs typeface="Arial"/>
              </a:rPr>
              <a:t>E </a:t>
            </a:r>
            <a:r>
              <a:rPr lang="en-US" sz="1600" spc="5" dirty="0">
                <a:latin typeface="Arial"/>
                <a:cs typeface="Arial"/>
              </a:rPr>
              <a:t>or greate</a:t>
            </a:r>
            <a:r>
              <a:rPr lang="en-US" sz="1600" spc="-65" dirty="0">
                <a:latin typeface="Arial"/>
                <a:cs typeface="Arial"/>
              </a:rPr>
              <a:t>r</a:t>
            </a:r>
            <a:r>
              <a:rPr lang="en-US" sz="1600" spc="5" dirty="0">
                <a:latin typeface="Arial"/>
                <a:cs typeface="Arial"/>
              </a:rPr>
              <a:t>,</a:t>
            </a:r>
            <a:r>
              <a:rPr lang="en-US" sz="1600" spc="15" dirty="0">
                <a:latin typeface="Arial"/>
                <a:cs typeface="Arial"/>
              </a:rPr>
              <a:t> </a:t>
            </a:r>
            <a:r>
              <a:rPr lang="en-US" sz="1600" spc="5" dirty="0">
                <a:latin typeface="Arial"/>
                <a:cs typeface="Arial"/>
              </a:rPr>
              <a:t>the</a:t>
            </a:r>
            <a:r>
              <a:rPr lang="en-US" sz="1600" spc="10" dirty="0">
                <a:latin typeface="Arial"/>
                <a:cs typeface="Arial"/>
              </a:rPr>
              <a:t>n</a:t>
            </a:r>
            <a:r>
              <a:rPr lang="en-US" sz="1600" spc="15" dirty="0">
                <a:latin typeface="Arial"/>
                <a:cs typeface="Arial"/>
              </a:rPr>
              <a:t> </a:t>
            </a:r>
            <a:r>
              <a:rPr lang="en-US" sz="1600" spc="5" dirty="0">
                <a:latin typeface="Arial"/>
                <a:cs typeface="Arial"/>
              </a:rPr>
              <a:t>yo</a:t>
            </a:r>
            <a:r>
              <a:rPr lang="en-US" sz="1600" spc="10" dirty="0">
                <a:latin typeface="Arial"/>
                <a:cs typeface="Arial"/>
              </a:rPr>
              <a:t>u</a:t>
            </a:r>
            <a:r>
              <a:rPr lang="en-US" sz="1600" spc="15" dirty="0">
                <a:latin typeface="Arial"/>
                <a:cs typeface="Arial"/>
              </a:rPr>
              <a:t> </a:t>
            </a:r>
            <a:r>
              <a:rPr lang="en-US" sz="1600" spc="5" dirty="0">
                <a:latin typeface="Arial"/>
                <a:cs typeface="Arial"/>
              </a:rPr>
              <a:t>ar</a:t>
            </a:r>
            <a:r>
              <a:rPr lang="en-US" sz="1600" spc="10" dirty="0">
                <a:latin typeface="Arial"/>
                <a:cs typeface="Arial"/>
              </a:rPr>
              <a:t>e</a:t>
            </a:r>
            <a:r>
              <a:rPr lang="en-US" sz="1600" spc="15" dirty="0">
                <a:latin typeface="Arial"/>
                <a:cs typeface="Arial"/>
              </a:rPr>
              <a:t> </a:t>
            </a:r>
            <a:r>
              <a:rPr lang="en-US" sz="1600" spc="5" dirty="0">
                <a:latin typeface="Arial"/>
                <a:cs typeface="Arial"/>
              </a:rPr>
              <a:t>a</a:t>
            </a:r>
            <a:r>
              <a:rPr lang="en-US" sz="1600" spc="10" dirty="0">
                <a:latin typeface="Arial"/>
                <a:cs typeface="Arial"/>
              </a:rPr>
              <a:t>n</a:t>
            </a:r>
            <a:r>
              <a:rPr lang="en-US" sz="1600" spc="-55" dirty="0">
                <a:latin typeface="Arial"/>
                <a:cs typeface="Arial"/>
              </a:rPr>
              <a:t> </a:t>
            </a:r>
            <a:r>
              <a:rPr lang="en-US" sz="1600" spc="5" dirty="0">
                <a:latin typeface="Arial"/>
                <a:cs typeface="Arial"/>
              </a:rPr>
              <a:t>ALE.</a:t>
            </a:r>
            <a:endParaRPr lang="en-US" sz="1600" dirty="0">
              <a:latin typeface="Arial"/>
              <a:cs typeface="Arial"/>
            </a:endParaRPr>
          </a:p>
          <a:p>
            <a:pPr marL="361316" marR="523240" indent="0">
              <a:lnSpc>
                <a:spcPct val="102299"/>
              </a:lnSpc>
              <a:spcBef>
                <a:spcPts val="335"/>
              </a:spcBef>
              <a:buNone/>
              <a:tabLst>
                <a:tab pos="595630" algn="l"/>
              </a:tabLst>
            </a:pPr>
            <a:endParaRPr lang="en-US" sz="1600" dirty="0"/>
          </a:p>
        </p:txBody>
      </p:sp>
    </p:spTree>
    <p:extLst>
      <p:ext uri="{BB962C8B-B14F-4D97-AF65-F5344CB8AC3E}">
        <p14:creationId xmlns:p14="http://schemas.microsoft.com/office/powerpoint/2010/main" val="385873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E4A1B1-971F-4FDC-8C07-E200B64C210B}"/>
              </a:ext>
            </a:extLst>
          </p:cNvPr>
          <p:cNvSpPr>
            <a:spLocks noGrp="1"/>
          </p:cNvSpPr>
          <p:nvPr>
            <p:ph type="title"/>
          </p:nvPr>
        </p:nvSpPr>
        <p:spPr/>
        <p:txBody>
          <a:bodyPr/>
          <a:lstStyle/>
          <a:p>
            <a:r>
              <a:rPr lang="en-US" dirty="0"/>
              <a:t>Before We Begin</a:t>
            </a:r>
          </a:p>
        </p:txBody>
      </p:sp>
      <p:sp>
        <p:nvSpPr>
          <p:cNvPr id="5" name="Text Placeholder 4">
            <a:extLst>
              <a:ext uri="{FF2B5EF4-FFF2-40B4-BE49-F238E27FC236}">
                <a16:creationId xmlns:a16="http://schemas.microsoft.com/office/drawing/2014/main" id="{7E921A33-3FD9-4A57-8287-3953BDA5DD6D}"/>
              </a:ext>
            </a:extLst>
          </p:cNvPr>
          <p:cNvSpPr>
            <a:spLocks noGrp="1"/>
          </p:cNvSpPr>
          <p:nvPr>
            <p:ph type="body" sz="quarter" idx="10"/>
          </p:nvPr>
        </p:nvSpPr>
        <p:spPr>
          <a:xfrm>
            <a:off x="1374428" y="4033137"/>
            <a:ext cx="2511771" cy="584200"/>
          </a:xfrm>
        </p:spPr>
        <p:txBody>
          <a:bodyPr/>
          <a:lstStyle/>
          <a:p>
            <a:r>
              <a:rPr lang="en-US" sz="2400" dirty="0"/>
              <a:t>We are recording today’s webinar</a:t>
            </a:r>
          </a:p>
        </p:txBody>
      </p:sp>
      <p:sp>
        <p:nvSpPr>
          <p:cNvPr id="6" name="Text Placeholder 5">
            <a:extLst>
              <a:ext uri="{FF2B5EF4-FFF2-40B4-BE49-F238E27FC236}">
                <a16:creationId xmlns:a16="http://schemas.microsoft.com/office/drawing/2014/main" id="{F56D2629-8D09-43D5-9645-61658EB3474F}"/>
              </a:ext>
            </a:extLst>
          </p:cNvPr>
          <p:cNvSpPr>
            <a:spLocks noGrp="1"/>
          </p:cNvSpPr>
          <p:nvPr>
            <p:ph type="body" sz="quarter" idx="11"/>
          </p:nvPr>
        </p:nvSpPr>
        <p:spPr/>
        <p:txBody>
          <a:bodyPr/>
          <a:lstStyle/>
          <a:p>
            <a:r>
              <a:rPr lang="en-US" sz="2400" dirty="0"/>
              <a:t>Submit your questions at any time</a:t>
            </a:r>
          </a:p>
        </p:txBody>
      </p:sp>
      <p:sp>
        <p:nvSpPr>
          <p:cNvPr id="7" name="Text Placeholder 6">
            <a:extLst>
              <a:ext uri="{FF2B5EF4-FFF2-40B4-BE49-F238E27FC236}">
                <a16:creationId xmlns:a16="http://schemas.microsoft.com/office/drawing/2014/main" id="{D9FC0686-E2AF-4048-8DD2-492E5DC4B141}"/>
              </a:ext>
            </a:extLst>
          </p:cNvPr>
          <p:cNvSpPr>
            <a:spLocks noGrp="1"/>
          </p:cNvSpPr>
          <p:nvPr>
            <p:ph type="body" sz="quarter" idx="12"/>
          </p:nvPr>
        </p:nvSpPr>
        <p:spPr/>
        <p:txBody>
          <a:bodyPr/>
          <a:lstStyle/>
          <a:p>
            <a:r>
              <a:rPr lang="en-US" sz="2400" dirty="0"/>
              <a:t>Please complete the exit survey</a:t>
            </a:r>
          </a:p>
        </p:txBody>
      </p:sp>
      <p:pic>
        <p:nvPicPr>
          <p:cNvPr id="10" name="Picture 9" descr="Logo&#10;&#10;Description automatically generated">
            <a:extLst>
              <a:ext uri="{FF2B5EF4-FFF2-40B4-BE49-F238E27FC236}">
                <a16:creationId xmlns:a16="http://schemas.microsoft.com/office/drawing/2014/main" id="{BAC70BF8-B05C-4FF0-A534-A9B94ED77B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5360" y="5873494"/>
            <a:ext cx="2351811" cy="909205"/>
          </a:xfrm>
          <a:prstGeom prst="rect">
            <a:avLst/>
          </a:prstGeom>
        </p:spPr>
      </p:pic>
      <p:pic>
        <p:nvPicPr>
          <p:cNvPr id="13" name="Graphic 12">
            <a:extLst>
              <a:ext uri="{FF2B5EF4-FFF2-40B4-BE49-F238E27FC236}">
                <a16:creationId xmlns:a16="http://schemas.microsoft.com/office/drawing/2014/main" id="{0E5DD933-330B-488F-A806-FF52398686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794572" y="1787703"/>
            <a:ext cx="1546149" cy="1665379"/>
          </a:xfrm>
          <a:prstGeom prst="rect">
            <a:avLst/>
          </a:prstGeom>
        </p:spPr>
      </p:pic>
      <p:pic>
        <p:nvPicPr>
          <p:cNvPr id="14" name="Graphic 13">
            <a:extLst>
              <a:ext uri="{FF2B5EF4-FFF2-40B4-BE49-F238E27FC236}">
                <a16:creationId xmlns:a16="http://schemas.microsoft.com/office/drawing/2014/main" id="{374443E3-7DE7-46C0-AEC5-7E83D0B69A8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834834" y="1886953"/>
            <a:ext cx="1511225" cy="1511225"/>
          </a:xfrm>
          <a:prstGeom prst="rect">
            <a:avLst/>
          </a:prstGeom>
        </p:spPr>
      </p:pic>
      <p:sp>
        <p:nvSpPr>
          <p:cNvPr id="15" name="TextBox 14">
            <a:extLst>
              <a:ext uri="{FF2B5EF4-FFF2-40B4-BE49-F238E27FC236}">
                <a16:creationId xmlns:a16="http://schemas.microsoft.com/office/drawing/2014/main" id="{388EE9F0-ABF9-4753-A016-1704E18249BB}"/>
              </a:ext>
            </a:extLst>
          </p:cNvPr>
          <p:cNvSpPr txBox="1"/>
          <p:nvPr/>
        </p:nvSpPr>
        <p:spPr>
          <a:xfrm>
            <a:off x="5676114" y="1851351"/>
            <a:ext cx="1135654" cy="1569660"/>
          </a:xfrm>
          <a:prstGeom prst="rect">
            <a:avLst/>
          </a:prstGeom>
          <a:noFill/>
        </p:spPr>
        <p:txBody>
          <a:bodyPr wrap="square" rtlCol="0">
            <a:spAutoFit/>
          </a:bodyPr>
          <a:lstStyle/>
          <a:p>
            <a:r>
              <a:rPr lang="en-US" sz="9600" dirty="0"/>
              <a:t>?</a:t>
            </a:r>
          </a:p>
        </p:txBody>
      </p:sp>
    </p:spTree>
    <p:extLst>
      <p:ext uri="{BB962C8B-B14F-4D97-AF65-F5344CB8AC3E}">
        <p14:creationId xmlns:p14="http://schemas.microsoft.com/office/powerpoint/2010/main" val="416620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DE83-B552-4EEB-9875-0F999D9526F1}"/>
              </a:ext>
            </a:extLst>
          </p:cNvPr>
          <p:cNvSpPr>
            <a:spLocks noGrp="1"/>
          </p:cNvSpPr>
          <p:nvPr>
            <p:ph type="title"/>
          </p:nvPr>
        </p:nvSpPr>
        <p:spPr/>
        <p:txBody>
          <a:bodyPr/>
          <a:lstStyle/>
          <a:p>
            <a:r>
              <a:rPr lang="en-US" dirty="0"/>
              <a:t>The Payroll Challenges</a:t>
            </a:r>
          </a:p>
        </p:txBody>
      </p:sp>
      <p:sp>
        <p:nvSpPr>
          <p:cNvPr id="3" name="Content Placeholder 2">
            <a:extLst>
              <a:ext uri="{FF2B5EF4-FFF2-40B4-BE49-F238E27FC236}">
                <a16:creationId xmlns:a16="http://schemas.microsoft.com/office/drawing/2014/main" id="{1F538814-1567-4D4F-87C6-9C3CEB47017C}"/>
              </a:ext>
            </a:extLst>
          </p:cNvPr>
          <p:cNvSpPr>
            <a:spLocks noGrp="1"/>
          </p:cNvSpPr>
          <p:nvPr>
            <p:ph idx="1"/>
          </p:nvPr>
        </p:nvSpPr>
        <p:spPr>
          <a:xfrm>
            <a:off x="711747" y="1422018"/>
            <a:ext cx="11262048" cy="4637314"/>
          </a:xfrm>
        </p:spPr>
        <p:txBody>
          <a:bodyPr>
            <a:normAutofit fontScale="92500" lnSpcReduction="10000"/>
          </a:bodyPr>
          <a:lstStyle/>
          <a:p>
            <a:pPr marL="342900" indent="-342900">
              <a:spcAft>
                <a:spcPts val="600"/>
              </a:spcAft>
              <a:buFont typeface="+mj-lt"/>
              <a:buAutoNum type="arabicPeriod"/>
            </a:pPr>
            <a:r>
              <a:rPr lang="en-US" sz="1900" dirty="0"/>
              <a:t>Maintain current employee addresses on file</a:t>
            </a:r>
          </a:p>
          <a:p>
            <a:pPr marL="342900" indent="-342900">
              <a:spcAft>
                <a:spcPts val="600"/>
              </a:spcAft>
              <a:buFont typeface="+mj-lt"/>
              <a:buAutoNum type="arabicPeriod"/>
            </a:pPr>
            <a:r>
              <a:rPr lang="en-US" sz="1900" dirty="0"/>
              <a:t>Understand that the SSN verification system for ACA reporting is </a:t>
            </a:r>
            <a:r>
              <a:rPr lang="en-US" sz="1900" b="1" u="sng" dirty="0"/>
              <a:t>“not the same”</a:t>
            </a:r>
            <a:r>
              <a:rPr lang="en-US" sz="1900" b="1" dirty="0"/>
              <a:t> </a:t>
            </a:r>
            <a:r>
              <a:rPr lang="en-US" sz="1900" dirty="0"/>
              <a:t>as it is for Payroll (more restrictive – less forgiving)</a:t>
            </a:r>
          </a:p>
          <a:p>
            <a:pPr marL="968375" lvl="1" indent="-342900">
              <a:spcBef>
                <a:spcPts val="0"/>
              </a:spcBef>
              <a:spcAft>
                <a:spcPts val="0"/>
              </a:spcAft>
            </a:pPr>
            <a:r>
              <a:rPr lang="en-US" sz="1900" dirty="0"/>
              <a:t>Employee Name</a:t>
            </a:r>
          </a:p>
          <a:p>
            <a:pPr marL="1425575" lvl="2" indent="-342900">
              <a:spcBef>
                <a:spcPts val="0"/>
              </a:spcBef>
              <a:spcAft>
                <a:spcPts val="0"/>
              </a:spcAft>
            </a:pPr>
            <a:r>
              <a:rPr lang="en-US" sz="1900" dirty="0"/>
              <a:t>As it appears on the SS Card should be used for payroll purposes (potential rejection, especially for foreign nationals) </a:t>
            </a:r>
          </a:p>
          <a:p>
            <a:pPr marL="342900" indent="-342900">
              <a:spcAft>
                <a:spcPts val="600"/>
              </a:spcAft>
              <a:buFont typeface="+mj-lt"/>
              <a:buAutoNum type="arabicPeriod"/>
            </a:pPr>
            <a:r>
              <a:rPr lang="en-US" sz="1900" dirty="0"/>
              <a:t>Maintain “accurate” Hire &amp; Termination Dates as part of EE payroll record</a:t>
            </a:r>
          </a:p>
          <a:p>
            <a:pPr marL="966787" lvl="1" indent="-342900">
              <a:tabLst>
                <a:tab pos="623888" algn="l"/>
              </a:tabLst>
            </a:pPr>
            <a:r>
              <a:rPr lang="en-US" sz="1900" dirty="0"/>
              <a:t>Inactive employee status does not transition over to ACA filing</a:t>
            </a:r>
          </a:p>
          <a:p>
            <a:pPr marL="342900" indent="-342900">
              <a:spcAft>
                <a:spcPts val="600"/>
              </a:spcAft>
              <a:buFont typeface="+mj-lt"/>
              <a:buAutoNum type="arabicPeriod"/>
            </a:pPr>
            <a:r>
              <a:rPr lang="en-US" sz="1900" dirty="0"/>
              <a:t>Maintain Employee Status Information Uniformly </a:t>
            </a:r>
          </a:p>
          <a:p>
            <a:pPr marL="976313" lvl="1" indent="-342900">
              <a:spcBef>
                <a:spcPts val="0"/>
              </a:spcBef>
              <a:spcAft>
                <a:spcPts val="0"/>
              </a:spcAft>
            </a:pPr>
            <a:r>
              <a:rPr lang="en-US" sz="1900" dirty="0"/>
              <a:t>Full time / Part time / Seasonal Worker / Seasonal Employee / Variable Hour Employee </a:t>
            </a:r>
          </a:p>
          <a:p>
            <a:pPr marL="976313" lvl="1" indent="-342900">
              <a:spcBef>
                <a:spcPts val="0"/>
              </a:spcBef>
              <a:spcAft>
                <a:spcPts val="0"/>
              </a:spcAft>
            </a:pPr>
            <a:r>
              <a:rPr lang="en-US" sz="1900" dirty="0"/>
              <a:t>Change employee status as applicable on payroll records – </a:t>
            </a:r>
            <a:r>
              <a:rPr lang="en-US" sz="1900" b="1" u="sng" dirty="0"/>
              <a:t>by date of event</a:t>
            </a:r>
            <a:r>
              <a:rPr lang="en-US" sz="1900" b="1" dirty="0"/>
              <a:t> </a:t>
            </a:r>
          </a:p>
          <a:p>
            <a:pPr marL="401638" indent="-342900">
              <a:spcAft>
                <a:spcPts val="600"/>
              </a:spcAft>
              <a:buFont typeface="+mj-lt"/>
              <a:buAutoNum type="arabicPeriod"/>
            </a:pPr>
            <a:r>
              <a:rPr lang="en-US" sz="1900" dirty="0"/>
              <a:t>Uniformly cross reference job titles with Employee Status or Classes:</a:t>
            </a:r>
          </a:p>
          <a:p>
            <a:pPr marL="1028700" lvl="2" indent="-342900">
              <a:spcBef>
                <a:spcPts val="0"/>
              </a:spcBef>
              <a:spcAft>
                <a:spcPts val="0"/>
              </a:spcAft>
            </a:pPr>
            <a:r>
              <a:rPr lang="en-US" sz="1900" dirty="0"/>
              <a:t>Examples: Manager FT / Manager PT;  Hourly. Maintenance FT or PT</a:t>
            </a:r>
          </a:p>
          <a:p>
            <a:pPr marL="1028700" lvl="2" indent="-342900">
              <a:spcBef>
                <a:spcPts val="0"/>
              </a:spcBef>
              <a:spcAft>
                <a:spcPts val="0"/>
              </a:spcAft>
            </a:pPr>
            <a:r>
              <a:rPr lang="en-US" sz="1900" dirty="0"/>
              <a:t>Define part time as less than 30 hours weekly </a:t>
            </a:r>
          </a:p>
          <a:p>
            <a:pPr marL="973138" lvl="1" indent="-339725">
              <a:spcAft>
                <a:spcPts val="600"/>
              </a:spcAft>
              <a:buFontTx/>
              <a:buChar char="-"/>
            </a:pPr>
            <a:endParaRPr lang="en-US" sz="1800" dirty="0"/>
          </a:p>
        </p:txBody>
      </p:sp>
    </p:spTree>
    <p:extLst>
      <p:ext uri="{BB962C8B-B14F-4D97-AF65-F5344CB8AC3E}">
        <p14:creationId xmlns:p14="http://schemas.microsoft.com/office/powerpoint/2010/main" val="398524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0792-E7CC-49A0-BA49-640041D56AF4}"/>
              </a:ext>
            </a:extLst>
          </p:cNvPr>
          <p:cNvSpPr>
            <a:spLocks noGrp="1"/>
          </p:cNvSpPr>
          <p:nvPr>
            <p:ph type="title"/>
          </p:nvPr>
        </p:nvSpPr>
        <p:spPr>
          <a:xfrm>
            <a:off x="838200" y="212988"/>
            <a:ext cx="10515600" cy="1012318"/>
          </a:xfrm>
        </p:spPr>
        <p:txBody>
          <a:bodyPr/>
          <a:lstStyle/>
          <a:p>
            <a:r>
              <a:rPr lang="en-US" dirty="0"/>
              <a:t>From the Employer Side</a:t>
            </a:r>
          </a:p>
        </p:txBody>
      </p:sp>
      <p:sp>
        <p:nvSpPr>
          <p:cNvPr id="3" name="Content Placeholder 2">
            <a:extLst>
              <a:ext uri="{FF2B5EF4-FFF2-40B4-BE49-F238E27FC236}">
                <a16:creationId xmlns:a16="http://schemas.microsoft.com/office/drawing/2014/main" id="{115749E6-7A54-4494-98DF-0E66E93DE66A}"/>
              </a:ext>
            </a:extLst>
          </p:cNvPr>
          <p:cNvSpPr>
            <a:spLocks noGrp="1"/>
          </p:cNvSpPr>
          <p:nvPr>
            <p:ph idx="1"/>
          </p:nvPr>
        </p:nvSpPr>
        <p:spPr>
          <a:xfrm>
            <a:off x="966537" y="952590"/>
            <a:ext cx="11225463" cy="4964116"/>
          </a:xfrm>
        </p:spPr>
        <p:txBody>
          <a:bodyPr>
            <a:noAutofit/>
          </a:bodyPr>
          <a:lstStyle/>
          <a:p>
            <a:pPr marL="0" indent="0">
              <a:spcAft>
                <a:spcPts val="0"/>
              </a:spcAft>
              <a:buNone/>
            </a:pPr>
            <a:r>
              <a:rPr lang="en-US" sz="1600" b="1" dirty="0"/>
              <a:t>So, an employee goes to the Exchange – What happens next?</a:t>
            </a:r>
          </a:p>
          <a:p>
            <a:pPr marL="342900" indent="-342900">
              <a:spcAft>
                <a:spcPts val="0"/>
              </a:spcAft>
              <a:buFont typeface="+mj-lt"/>
              <a:buAutoNum type="arabicPeriod"/>
            </a:pPr>
            <a:r>
              <a:rPr lang="en-US" sz="1600" b="1" dirty="0"/>
              <a:t>IRS is reviewing / auditing past employer filings</a:t>
            </a:r>
            <a:r>
              <a:rPr lang="en-US" sz="1600" dirty="0"/>
              <a:t> </a:t>
            </a:r>
          </a:p>
          <a:p>
            <a:pPr lvl="1">
              <a:spcBef>
                <a:spcPts val="0"/>
              </a:spcBef>
              <a:spcAft>
                <a:spcPts val="0"/>
              </a:spcAft>
            </a:pPr>
            <a:r>
              <a:rPr lang="en-US" sz="1600" dirty="0"/>
              <a:t>Started in 2016 and now reviewing 2020 filings</a:t>
            </a:r>
          </a:p>
          <a:p>
            <a:pPr lvl="1">
              <a:spcBef>
                <a:spcPts val="0"/>
              </a:spcBef>
              <a:spcAft>
                <a:spcPts val="0"/>
              </a:spcAft>
            </a:pPr>
            <a:r>
              <a:rPr lang="en-US" sz="1600" dirty="0"/>
              <a:t>Issuing penalties for no filing &amp; failing to provide 1095-C forms to employees for 2020 </a:t>
            </a:r>
          </a:p>
          <a:p>
            <a:pPr lvl="1">
              <a:spcBef>
                <a:spcPts val="0"/>
              </a:spcBef>
              <a:spcAft>
                <a:spcPts val="0"/>
              </a:spcAft>
            </a:pPr>
            <a:r>
              <a:rPr lang="en-US" sz="1600" b="1" dirty="0"/>
              <a:t>2023 – will continue reviewing 2020 filings and soon start on 2021 filings / failing to file.   </a:t>
            </a:r>
          </a:p>
          <a:p>
            <a:pPr lvl="1">
              <a:spcBef>
                <a:spcPts val="0"/>
              </a:spcBef>
              <a:spcAft>
                <a:spcPts val="0"/>
              </a:spcAft>
            </a:pPr>
            <a:r>
              <a:rPr lang="en-US" sz="1600" dirty="0"/>
              <a:t>If captured during an IRS internal review – inaccuracies in employer 1094-C may trigger a review of the State Exchange Data files (for employees who opted for health benefits from the exchange and received a subsidy)</a:t>
            </a:r>
          </a:p>
          <a:p>
            <a:pPr marL="342900" indent="-342900">
              <a:spcAft>
                <a:spcPts val="0"/>
              </a:spcAft>
              <a:buFont typeface="+mj-lt"/>
              <a:buAutoNum type="arabicPeriod"/>
            </a:pPr>
            <a:r>
              <a:rPr lang="en-US" sz="1600" b="1" dirty="0"/>
              <a:t>Employees who went to the exchange and received a subsidy and indicated the employer did not make them an affordable offer of coverage </a:t>
            </a:r>
          </a:p>
          <a:p>
            <a:pPr lvl="1">
              <a:spcAft>
                <a:spcPts val="0"/>
              </a:spcAft>
            </a:pPr>
            <a:r>
              <a:rPr lang="en-US" sz="1600" dirty="0"/>
              <a:t>Was the employee full time or part time? </a:t>
            </a:r>
          </a:p>
          <a:p>
            <a:pPr marL="342900" indent="-342900">
              <a:spcAft>
                <a:spcPts val="0"/>
              </a:spcAft>
              <a:buFont typeface="+mj-lt"/>
              <a:buAutoNum type="arabicPeriod"/>
            </a:pPr>
            <a:r>
              <a:rPr lang="en-US" sz="1600" b="1" dirty="0"/>
              <a:t>Did the employer file a 1094-C w/ 1095-C forms? </a:t>
            </a:r>
          </a:p>
          <a:p>
            <a:pPr lvl="1">
              <a:spcBef>
                <a:spcPts val="0"/>
              </a:spcBef>
              <a:spcAft>
                <a:spcPts val="0"/>
              </a:spcAft>
            </a:pPr>
            <a:r>
              <a:rPr lang="en-US" sz="1600" dirty="0"/>
              <a:t>If FT, then there is a possibility the employer will receive an IRS penalty notice </a:t>
            </a:r>
          </a:p>
          <a:p>
            <a:pPr lvl="1">
              <a:spcBef>
                <a:spcPts val="0"/>
              </a:spcBef>
              <a:spcAft>
                <a:spcPts val="0"/>
              </a:spcAft>
            </a:pPr>
            <a:r>
              <a:rPr lang="en-US" sz="1600" b="1" dirty="0"/>
              <a:t>So how does the IRS know if I was supposed to file a 1094-C or not?  </a:t>
            </a:r>
          </a:p>
          <a:p>
            <a:pPr lvl="2">
              <a:spcBef>
                <a:spcPts val="0"/>
              </a:spcBef>
              <a:spcAft>
                <a:spcPts val="0"/>
              </a:spcAft>
            </a:pPr>
            <a:r>
              <a:rPr lang="en-US" sz="1600" u="sng" dirty="0"/>
              <a:t>Employer federal business tax records and state payroll records </a:t>
            </a:r>
            <a:r>
              <a:rPr lang="en-US" sz="1600" dirty="0"/>
              <a:t>are clear indicators on the “estimated” number of employees working for an employer. IRS will review </a:t>
            </a:r>
            <a:r>
              <a:rPr lang="en-US" sz="1600" dirty="0">
                <a:solidFill>
                  <a:schemeClr val="accent6"/>
                </a:solidFill>
              </a:rPr>
              <a:t>the W-3 report filed by the employer to determine W-2 count for penalty purposes if no 1094-C was filed with the IRS. </a:t>
            </a:r>
          </a:p>
          <a:p>
            <a:pPr lvl="2">
              <a:spcBef>
                <a:spcPts val="0"/>
              </a:spcBef>
              <a:spcAft>
                <a:spcPts val="0"/>
              </a:spcAft>
            </a:pPr>
            <a:r>
              <a:rPr lang="en-US" sz="1600" dirty="0"/>
              <a:t>Information reported by Fed//State Exchanges – who obtained coverage from  the exchange and received a subsidy </a:t>
            </a:r>
          </a:p>
        </p:txBody>
      </p:sp>
    </p:spTree>
    <p:extLst>
      <p:ext uri="{BB962C8B-B14F-4D97-AF65-F5344CB8AC3E}">
        <p14:creationId xmlns:p14="http://schemas.microsoft.com/office/powerpoint/2010/main" val="105451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81037"/>
            <a:ext cx="10515600" cy="1325563"/>
          </a:xfrm>
        </p:spPr>
        <p:txBody>
          <a:bodyPr>
            <a:noAutofit/>
          </a:bodyPr>
          <a:lstStyle/>
          <a:p>
            <a:r>
              <a:rPr lang="en-US" dirty="0"/>
              <a:t>Employer Shared Responsibility Payment (ESRP) </a:t>
            </a:r>
          </a:p>
        </p:txBody>
      </p:sp>
      <p:sp>
        <p:nvSpPr>
          <p:cNvPr id="2" name="Content Placeholder 1"/>
          <p:cNvSpPr>
            <a:spLocks noGrp="1"/>
          </p:cNvSpPr>
          <p:nvPr>
            <p:ph idx="1"/>
          </p:nvPr>
        </p:nvSpPr>
        <p:spPr>
          <a:xfrm>
            <a:off x="838200" y="2332653"/>
            <a:ext cx="10515600" cy="3844310"/>
          </a:xfrm>
        </p:spPr>
        <p:txBody>
          <a:bodyPr>
            <a:normAutofit/>
          </a:bodyPr>
          <a:lstStyle/>
          <a:p>
            <a:pPr marL="0" indent="0">
              <a:spcBef>
                <a:spcPct val="0"/>
              </a:spcBef>
              <a:buNone/>
              <a:defRPr/>
            </a:pPr>
            <a:r>
              <a:rPr lang="en-US" altLang="en-US" sz="3600" b="1" dirty="0">
                <a:solidFill>
                  <a:srgbClr val="72B600"/>
                </a:solidFill>
              </a:rPr>
              <a:t>ESRP Notices | ACA  </a:t>
            </a:r>
            <a:endParaRPr lang="en-US" altLang="en-US" sz="3600" b="1" i="1" dirty="0">
              <a:solidFill>
                <a:srgbClr val="72B600"/>
              </a:solidFill>
            </a:endParaRPr>
          </a:p>
          <a:p>
            <a:pPr marL="0" indent="0">
              <a:spcBef>
                <a:spcPct val="0"/>
              </a:spcBef>
              <a:buNone/>
              <a:defRPr/>
            </a:pPr>
            <a:r>
              <a:rPr lang="en-US" altLang="en-US" sz="3600" b="1" i="1" dirty="0">
                <a:solidFill>
                  <a:srgbClr val="72B600"/>
                </a:solidFill>
              </a:rPr>
              <a:t>What happens if... </a:t>
            </a:r>
          </a:p>
          <a:p>
            <a:pPr algn="ctr">
              <a:spcBef>
                <a:spcPct val="0"/>
              </a:spcBef>
              <a:buNone/>
              <a:defRPr/>
            </a:pPr>
            <a:endParaRPr lang="en-US" altLang="en-US" sz="2000" dirty="0">
              <a:solidFill>
                <a:srgbClr val="72B600"/>
              </a:solidFill>
            </a:endParaRPr>
          </a:p>
          <a:p>
            <a:pPr algn="ctr">
              <a:spcBef>
                <a:spcPct val="0"/>
              </a:spcBef>
              <a:buNone/>
              <a:defRPr/>
            </a:pPr>
            <a:endParaRPr lang="en-US" altLang="en-US" sz="2000" dirty="0">
              <a:solidFill>
                <a:srgbClr val="72B600"/>
              </a:solidFill>
            </a:endParaRPr>
          </a:p>
          <a:p>
            <a:pPr algn="ctr">
              <a:spcBef>
                <a:spcPct val="0"/>
              </a:spcBef>
              <a:buNone/>
              <a:defRPr/>
            </a:pPr>
            <a:endParaRPr lang="en-US" altLang="en-US" sz="2000" dirty="0">
              <a:solidFill>
                <a:srgbClr val="72B600"/>
              </a:solidFill>
            </a:endParaRPr>
          </a:p>
          <a:p>
            <a:pPr marL="0" indent="0">
              <a:buNone/>
            </a:pPr>
            <a:r>
              <a:rPr lang="en-US" sz="2000" b="0" i="0" dirty="0">
                <a:effectLst/>
              </a:rPr>
              <a:t>In a 2018 report the Treasury Inspector General for Tax Administration (TIGTA) commented that the IRS uses the Affordable Care Act Compliance Validation (ACV) system to automatically identify non-compliant ALEs.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487" y="1568144"/>
            <a:ext cx="4252106" cy="2902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7197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0CC2B3EF-C8CD-48E1-AE09-CDA3F9AB24FA}"/>
              </a:ext>
            </a:extLst>
          </p:cNvPr>
          <p:cNvSpPr>
            <a:spLocks noGrp="1"/>
          </p:cNvSpPr>
          <p:nvPr>
            <p:ph type="title"/>
          </p:nvPr>
        </p:nvSpPr>
        <p:spPr>
          <a:xfrm>
            <a:off x="862013" y="391625"/>
            <a:ext cx="11258452" cy="951722"/>
          </a:xfrm>
        </p:spPr>
        <p:txBody>
          <a:bodyPr>
            <a:noAutofit/>
          </a:bodyPr>
          <a:lstStyle/>
          <a:p>
            <a:pPr>
              <a:defRPr/>
            </a:pPr>
            <a:r>
              <a:rPr lang="en-US" dirty="0"/>
              <a:t>Employer Shared Responsibility Provisions</a:t>
            </a:r>
          </a:p>
        </p:txBody>
      </p:sp>
      <p:sp>
        <p:nvSpPr>
          <p:cNvPr id="2" name="Text Placeholder 1"/>
          <p:cNvSpPr>
            <a:spLocks noGrp="1"/>
          </p:cNvSpPr>
          <p:nvPr>
            <p:ph type="body" idx="1"/>
          </p:nvPr>
        </p:nvSpPr>
        <p:spPr>
          <a:xfrm>
            <a:off x="1006994" y="1322753"/>
            <a:ext cx="5157787" cy="448585"/>
          </a:xfrm>
        </p:spPr>
        <p:txBody>
          <a:bodyPr/>
          <a:lstStyle/>
          <a:p>
            <a:r>
              <a:rPr lang="en-US" dirty="0"/>
              <a:t>ALEs must:</a:t>
            </a:r>
          </a:p>
        </p:txBody>
      </p:sp>
      <p:sp>
        <p:nvSpPr>
          <p:cNvPr id="5" name="Rectangle 3">
            <a:extLst>
              <a:ext uri="{FF2B5EF4-FFF2-40B4-BE49-F238E27FC236}">
                <a16:creationId xmlns:a16="http://schemas.microsoft.com/office/drawing/2014/main" id="{2F42FE9E-E312-4AB1-BA4B-CD22DDE9EFA3}"/>
              </a:ext>
            </a:extLst>
          </p:cNvPr>
          <p:cNvSpPr txBox="1">
            <a:spLocks noGrp="1" noChangeArrowheads="1"/>
          </p:cNvSpPr>
          <p:nvPr>
            <p:ph sz="half" idx="2"/>
          </p:nvPr>
        </p:nvSpPr>
        <p:spPr>
          <a:xfrm>
            <a:off x="989012" y="1879802"/>
            <a:ext cx="5157787" cy="166567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400" dirty="0">
                <a:solidFill>
                  <a:srgbClr val="3A6E8F"/>
                </a:solidFill>
                <a:latin typeface="Arial" panose="020B0604020202020204" pitchFamily="34" charset="0"/>
                <a:cs typeface="Arial" panose="020B0604020202020204" pitchFamily="34" charset="0"/>
              </a:rPr>
              <a:t>Offer </a:t>
            </a:r>
            <a:r>
              <a:rPr lang="en-US" sz="1400" b="1" dirty="0">
                <a:solidFill>
                  <a:srgbClr val="3A6E8F"/>
                </a:solidFill>
                <a:latin typeface="Arial" panose="020B0604020202020204" pitchFamily="34" charset="0"/>
                <a:cs typeface="Arial" panose="020B0604020202020204" pitchFamily="34" charset="0"/>
              </a:rPr>
              <a:t>Affordable </a:t>
            </a:r>
            <a:r>
              <a:rPr lang="en-US" sz="1400" dirty="0">
                <a:solidFill>
                  <a:srgbClr val="3A6E8F"/>
                </a:solidFill>
                <a:latin typeface="Arial" panose="020B0604020202020204" pitchFamily="34" charset="0"/>
                <a:cs typeface="Arial" panose="020B0604020202020204" pitchFamily="34" charset="0"/>
              </a:rPr>
              <a:t>Minimum Essential Coverage (MEC) health coverage providing value to their full-time (FT) employees and at least Minimum Essential Coverage to their dependents</a:t>
            </a:r>
          </a:p>
          <a:p>
            <a:pPr marL="0" indent="0">
              <a:buNone/>
              <a:defRPr/>
            </a:pPr>
            <a:endParaRPr lang="en-US" sz="800" b="1" dirty="0">
              <a:solidFill>
                <a:srgbClr val="3A6E8F"/>
              </a:solidFill>
              <a:latin typeface="Arial" panose="020B0604020202020204" pitchFamily="34" charset="0"/>
              <a:cs typeface="Arial" panose="020B0604020202020204" pitchFamily="34" charset="0"/>
            </a:endParaRPr>
          </a:p>
          <a:p>
            <a:pPr marL="0" indent="0">
              <a:buNone/>
              <a:defRPr/>
            </a:pPr>
            <a:r>
              <a:rPr lang="en-US" sz="1400" b="1" dirty="0">
                <a:solidFill>
                  <a:srgbClr val="3A6E8F"/>
                </a:solidFill>
                <a:latin typeface="Arial" panose="020B0604020202020204" pitchFamily="34" charset="0"/>
                <a:cs typeface="Arial" panose="020B0604020202020204" pitchFamily="34" charset="0"/>
              </a:rPr>
              <a:t>OR</a:t>
            </a:r>
          </a:p>
          <a:p>
            <a:pPr marL="0" indent="0">
              <a:buNone/>
              <a:defRPr/>
            </a:pPr>
            <a:endParaRPr lang="en-US" sz="800" dirty="0">
              <a:solidFill>
                <a:srgbClr val="3A6E8F"/>
              </a:solidFill>
              <a:latin typeface="Arial" panose="020B0604020202020204" pitchFamily="34" charset="0"/>
              <a:cs typeface="Arial" panose="020B0604020202020204" pitchFamily="34" charset="0"/>
            </a:endParaRPr>
          </a:p>
          <a:p>
            <a:pPr marL="0" indent="0">
              <a:buNone/>
              <a:defRPr/>
            </a:pPr>
            <a:r>
              <a:rPr lang="en-US" sz="1400" dirty="0">
                <a:solidFill>
                  <a:srgbClr val="3A6E8F"/>
                </a:solidFill>
                <a:latin typeface="Arial" panose="020B0604020202020204" pitchFamily="34" charset="0"/>
                <a:cs typeface="Arial" panose="020B0604020202020204" pitchFamily="34" charset="0"/>
              </a:rPr>
              <a:t>Potentially be subject to an employer shared responsibility payment</a:t>
            </a:r>
          </a:p>
        </p:txBody>
      </p:sp>
      <p:sp>
        <p:nvSpPr>
          <p:cNvPr id="3" name="Text Placeholder 2"/>
          <p:cNvSpPr>
            <a:spLocks noGrp="1"/>
          </p:cNvSpPr>
          <p:nvPr>
            <p:ph type="body" sz="quarter" idx="3"/>
          </p:nvPr>
        </p:nvSpPr>
        <p:spPr>
          <a:xfrm>
            <a:off x="6146799" y="1295221"/>
            <a:ext cx="5183188" cy="448585"/>
          </a:xfrm>
        </p:spPr>
        <p:txBody>
          <a:bodyPr/>
          <a:lstStyle/>
          <a:p>
            <a:r>
              <a:rPr lang="en-US" dirty="0"/>
              <a:t>Liability exists if employer (ALE):</a:t>
            </a:r>
          </a:p>
        </p:txBody>
      </p:sp>
      <p:sp>
        <p:nvSpPr>
          <p:cNvPr id="4" name="Content Placeholder 3"/>
          <p:cNvSpPr>
            <a:spLocks noGrp="1"/>
          </p:cNvSpPr>
          <p:nvPr>
            <p:ph sz="quarter" idx="4"/>
          </p:nvPr>
        </p:nvSpPr>
        <p:spPr>
          <a:xfrm>
            <a:off x="6182763" y="1873191"/>
            <a:ext cx="5629226" cy="4328020"/>
          </a:xfrm>
        </p:spPr>
        <p:txBody>
          <a:bodyPr>
            <a:normAutofit fontScale="47500" lnSpcReduction="20000"/>
          </a:bodyPr>
          <a:lstStyle/>
          <a:p>
            <a:pPr marL="0" indent="0">
              <a:lnSpc>
                <a:spcPct val="120000"/>
              </a:lnSpc>
              <a:buNone/>
            </a:pPr>
            <a:r>
              <a:rPr lang="en-US" sz="3400" b="1" dirty="0"/>
              <a:t>(a) Penalty: </a:t>
            </a:r>
            <a:r>
              <a:rPr lang="en-US" sz="3400" dirty="0"/>
              <a:t>Employer does not offer coverage to at least 95% of FT employees (and their dependents) and at least one FT employee receives a premium tax credit (PTC) $229.17 (M) / 2,2750 (A) Xs all FTE ~ 2023 Rate  </a:t>
            </a:r>
          </a:p>
          <a:p>
            <a:pPr marL="0" indent="0">
              <a:lnSpc>
                <a:spcPct val="120000"/>
              </a:lnSpc>
              <a:buNone/>
            </a:pPr>
            <a:r>
              <a:rPr lang="en-US" sz="3400" b="1" dirty="0"/>
              <a:t>or</a:t>
            </a:r>
          </a:p>
          <a:p>
            <a:pPr marL="0" indent="0">
              <a:lnSpc>
                <a:spcPct val="120000"/>
              </a:lnSpc>
              <a:buNone/>
            </a:pPr>
            <a:r>
              <a:rPr lang="en-US" sz="3400" b="1" dirty="0"/>
              <a:t>(b) Penalty: </a:t>
            </a:r>
            <a:r>
              <a:rPr lang="en-US" sz="3400" dirty="0"/>
              <a:t>Employer does offer to 95% of FT employees (and their dependents), but at least one FT employee receives a PTC from the Marketplace (Exchange) – 2023 (b) amount ~ $343.33 (M) /$ 4,120  (A) per EE that receives a subsidy form the Exchange </a:t>
            </a:r>
          </a:p>
          <a:p>
            <a:pPr marL="0" indent="0">
              <a:lnSpc>
                <a:spcPct val="120000"/>
              </a:lnSpc>
              <a:buNone/>
            </a:pPr>
            <a:r>
              <a:rPr lang="en-US" sz="3400" dirty="0"/>
              <a:t>Reason for an individual PTC:  </a:t>
            </a:r>
          </a:p>
          <a:p>
            <a:pPr>
              <a:lnSpc>
                <a:spcPct val="120000"/>
              </a:lnSpc>
              <a:spcBef>
                <a:spcPts val="0"/>
              </a:spcBef>
            </a:pPr>
            <a:r>
              <a:rPr lang="en-US" sz="3400" dirty="0"/>
              <a:t>not offered</a:t>
            </a:r>
          </a:p>
          <a:p>
            <a:pPr>
              <a:lnSpc>
                <a:spcPct val="120000"/>
              </a:lnSpc>
              <a:spcBef>
                <a:spcPts val="0"/>
              </a:spcBef>
            </a:pPr>
            <a:r>
              <a:rPr lang="en-US" sz="3400" dirty="0"/>
              <a:t>unaffordable, or </a:t>
            </a:r>
          </a:p>
          <a:p>
            <a:pPr>
              <a:lnSpc>
                <a:spcPct val="120000"/>
              </a:lnSpc>
              <a:spcBef>
                <a:spcPts val="0"/>
              </a:spcBef>
            </a:pPr>
            <a:r>
              <a:rPr lang="en-US" sz="3400" dirty="0"/>
              <a:t>did not provide minimum value </a:t>
            </a:r>
          </a:p>
          <a:p>
            <a:endParaRPr lang="en-US" dirty="0"/>
          </a:p>
        </p:txBody>
      </p:sp>
      <p:sp>
        <p:nvSpPr>
          <p:cNvPr id="8" name="Chevron 12">
            <a:extLst>
              <a:ext uri="{FF2B5EF4-FFF2-40B4-BE49-F238E27FC236}">
                <a16:creationId xmlns:a16="http://schemas.microsoft.com/office/drawing/2014/main" id="{8A047B72-069B-43CC-8037-40EC41ABEDAB}"/>
              </a:ext>
            </a:extLst>
          </p:cNvPr>
          <p:cNvSpPr/>
          <p:nvPr/>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a:extLst>
              <a:ext uri="{FF2B5EF4-FFF2-40B4-BE49-F238E27FC236}">
                <a16:creationId xmlns:a16="http://schemas.microsoft.com/office/drawing/2014/main" id="{15838162-3387-9A2F-5CBB-54BDFBD057FE}"/>
              </a:ext>
            </a:extLst>
          </p:cNvPr>
          <p:cNvPicPr>
            <a:picLocks noChangeAspect="1"/>
          </p:cNvPicPr>
          <p:nvPr/>
        </p:nvPicPr>
        <p:blipFill>
          <a:blip r:embed="rId2"/>
          <a:stretch>
            <a:fillRect/>
          </a:stretch>
        </p:blipFill>
        <p:spPr>
          <a:xfrm>
            <a:off x="648037" y="3636820"/>
            <a:ext cx="4952381" cy="2171429"/>
          </a:xfrm>
          <a:prstGeom prst="rect">
            <a:avLst/>
          </a:prstGeom>
        </p:spPr>
      </p:pic>
    </p:spTree>
    <p:extLst>
      <p:ext uri="{BB962C8B-B14F-4D97-AF65-F5344CB8AC3E}">
        <p14:creationId xmlns:p14="http://schemas.microsoft.com/office/powerpoint/2010/main" val="367235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02010"/>
            <a:ext cx="10515600" cy="1325563"/>
          </a:xfrm>
        </p:spPr>
        <p:txBody>
          <a:bodyPr>
            <a:noAutofit/>
          </a:bodyPr>
          <a:lstStyle/>
          <a:p>
            <a:r>
              <a:rPr lang="en-US" dirty="0"/>
              <a:t>IRS Enforcement of Pay or Play Penalty – Letter 226J</a:t>
            </a:r>
          </a:p>
        </p:txBody>
      </p:sp>
      <p:sp>
        <p:nvSpPr>
          <p:cNvPr id="2" name="Content Placeholder 1"/>
          <p:cNvSpPr>
            <a:spLocks noGrp="1"/>
          </p:cNvSpPr>
          <p:nvPr>
            <p:ph idx="1"/>
          </p:nvPr>
        </p:nvSpPr>
        <p:spPr>
          <a:xfrm>
            <a:off x="838200" y="2278017"/>
            <a:ext cx="10515600" cy="2552411"/>
          </a:xfrm>
        </p:spPr>
        <p:txBody>
          <a:bodyPr>
            <a:noAutofit/>
          </a:bodyPr>
          <a:lstStyle/>
          <a:p>
            <a:r>
              <a:rPr lang="en-US" dirty="0"/>
              <a:t>In most cases, the employers who are receiving the notices</a:t>
            </a:r>
            <a:r>
              <a:rPr lang="en-US" dirty="0">
                <a:solidFill>
                  <a:srgbClr val="72B600"/>
                </a:solidFill>
              </a:rPr>
              <a:t>*</a:t>
            </a:r>
            <a:r>
              <a:rPr lang="en-US" dirty="0"/>
              <a:t> appear to have inaccurately completed their IRS Form 1094-C regarding whether or not the employer offered coverage to an individual employee or at least 95% of its full-time employees</a:t>
            </a:r>
          </a:p>
        </p:txBody>
      </p:sp>
      <p:sp>
        <p:nvSpPr>
          <p:cNvPr id="5" name="Rectangle 4">
            <a:extLst>
              <a:ext uri="{FF2B5EF4-FFF2-40B4-BE49-F238E27FC236}">
                <a16:creationId xmlns:a16="http://schemas.microsoft.com/office/drawing/2014/main" id="{723E9262-2F67-47C5-95D5-6CF7B71E28A3}"/>
              </a:ext>
            </a:extLst>
          </p:cNvPr>
          <p:cNvSpPr/>
          <p:nvPr/>
        </p:nvSpPr>
        <p:spPr>
          <a:xfrm>
            <a:off x="838199" y="4521937"/>
            <a:ext cx="10003971" cy="954107"/>
          </a:xfrm>
          <a:prstGeom prst="rect">
            <a:avLst/>
          </a:prstGeom>
        </p:spPr>
        <p:txBody>
          <a:bodyPr wrap="square">
            <a:spAutoFit/>
          </a:bodyPr>
          <a:lstStyle/>
          <a:p>
            <a:pPr marL="236538" indent="-236538"/>
            <a:r>
              <a:rPr lang="en-US" sz="2800" dirty="0" smtClean="0">
                <a:solidFill>
                  <a:srgbClr val="72B600"/>
                </a:solidFill>
                <a:latin typeface="Arial" panose="020B0604020202020204" pitchFamily="34" charset="0"/>
                <a:cs typeface="Arial" panose="020B0604020202020204" pitchFamily="34" charset="0"/>
              </a:rPr>
              <a:t>* </a:t>
            </a:r>
            <a:r>
              <a:rPr lang="en-US" sz="2800" dirty="0" smtClean="0">
                <a:solidFill>
                  <a:schemeClr val="accent6"/>
                </a:solidFill>
                <a:latin typeface="Arial" panose="020B0604020202020204" pitchFamily="34" charset="0"/>
                <a:cs typeface="Arial" panose="020B0604020202020204" pitchFamily="34" charset="0"/>
              </a:rPr>
              <a:t>Initial </a:t>
            </a:r>
            <a:r>
              <a:rPr lang="en-US" sz="2800" dirty="0">
                <a:solidFill>
                  <a:schemeClr val="accent6"/>
                </a:solidFill>
                <a:latin typeface="Arial" panose="020B0604020202020204" pitchFamily="34" charset="0"/>
                <a:cs typeface="Arial" panose="020B0604020202020204" pitchFamily="34" charset="0"/>
              </a:rPr>
              <a:t>tax penalty notices sent to employers are </a:t>
            </a:r>
            <a:r>
              <a:rPr lang="en-US" sz="2800" b="1" u="sng" dirty="0">
                <a:solidFill>
                  <a:schemeClr val="accent6"/>
                </a:solidFill>
                <a:latin typeface="Arial" panose="020B0604020202020204" pitchFamily="34" charset="0"/>
                <a:cs typeface="Arial" panose="020B0604020202020204" pitchFamily="34" charset="0"/>
              </a:rPr>
              <a:t>“inquiries”</a:t>
            </a:r>
            <a:r>
              <a:rPr lang="en-US" sz="2800" dirty="0">
                <a:solidFill>
                  <a:schemeClr val="accent6"/>
                </a:solidFill>
                <a:latin typeface="Arial" panose="020B0604020202020204" pitchFamily="34" charset="0"/>
                <a:cs typeface="Arial" panose="020B0604020202020204" pitchFamily="34" charset="0"/>
              </a:rPr>
              <a:t> and not an actual penalty</a:t>
            </a:r>
          </a:p>
        </p:txBody>
      </p:sp>
    </p:spTree>
    <p:extLst>
      <p:ext uri="{BB962C8B-B14F-4D97-AF65-F5344CB8AC3E}">
        <p14:creationId xmlns:p14="http://schemas.microsoft.com/office/powerpoint/2010/main" val="117853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93988"/>
            <a:ext cx="10515600" cy="1325563"/>
          </a:xfrm>
        </p:spPr>
        <p:txBody>
          <a:bodyPr>
            <a:noAutofit/>
          </a:bodyPr>
          <a:lstStyle/>
          <a:p>
            <a:r>
              <a:rPr lang="en-US" dirty="0"/>
              <a:t>IRS Enforcement of Pay or Play Penalty – Letter 226J</a:t>
            </a:r>
          </a:p>
        </p:txBody>
      </p:sp>
      <p:sp>
        <p:nvSpPr>
          <p:cNvPr id="2" name="Content Placeholder 1"/>
          <p:cNvSpPr>
            <a:spLocks noGrp="1"/>
          </p:cNvSpPr>
          <p:nvPr>
            <p:ph idx="1"/>
          </p:nvPr>
        </p:nvSpPr>
        <p:spPr>
          <a:xfrm>
            <a:off x="838200" y="2178551"/>
            <a:ext cx="10515600" cy="3218323"/>
          </a:xfrm>
        </p:spPr>
        <p:txBody>
          <a:bodyPr>
            <a:noAutofit/>
          </a:bodyPr>
          <a:lstStyle/>
          <a:p>
            <a:r>
              <a:rPr lang="en-US" dirty="0"/>
              <a:t>The IRS notice will list one or more employees who went to the exchange and received a premium tax credit, triggering the penalty (</a:t>
            </a:r>
            <a:r>
              <a:rPr lang="en-US" dirty="0">
                <a:solidFill>
                  <a:srgbClr val="72B600"/>
                </a:solidFill>
              </a:rPr>
              <a:t>Form 14765 received with 226J Letter</a:t>
            </a:r>
            <a:r>
              <a:rPr lang="en-US" dirty="0"/>
              <a:t>) </a:t>
            </a:r>
          </a:p>
          <a:p>
            <a:r>
              <a:rPr lang="en-US" dirty="0"/>
              <a:t>If the </a:t>
            </a:r>
            <a:r>
              <a:rPr lang="en-US" b="1" dirty="0"/>
              <a:t>“</a:t>
            </a:r>
            <a:r>
              <a:rPr lang="en-US" b="1" dirty="0">
                <a:solidFill>
                  <a:srgbClr val="72B600"/>
                </a:solidFill>
              </a:rPr>
              <a:t>a</a:t>
            </a:r>
            <a:r>
              <a:rPr lang="en-US" b="1" dirty="0"/>
              <a:t>”</a:t>
            </a:r>
            <a:r>
              <a:rPr lang="en-US" dirty="0"/>
              <a:t> penalty does not apply, the employer can still be subject to the </a:t>
            </a:r>
            <a:r>
              <a:rPr lang="en-US" b="1" dirty="0"/>
              <a:t>“</a:t>
            </a:r>
            <a:r>
              <a:rPr lang="en-US" b="1" dirty="0">
                <a:solidFill>
                  <a:srgbClr val="72B600"/>
                </a:solidFill>
              </a:rPr>
              <a:t>b</a:t>
            </a:r>
            <a:r>
              <a:rPr lang="en-US" b="1" dirty="0"/>
              <a:t>” </a:t>
            </a:r>
            <a:r>
              <a:rPr lang="en-US" dirty="0"/>
              <a:t>penalty for each full-time employee who was not offered affordable, minimum value coverage and who received a premium tax credit</a:t>
            </a:r>
          </a:p>
        </p:txBody>
      </p:sp>
    </p:spTree>
    <p:extLst>
      <p:ext uri="{BB962C8B-B14F-4D97-AF65-F5344CB8AC3E}">
        <p14:creationId xmlns:p14="http://schemas.microsoft.com/office/powerpoint/2010/main" val="875105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C85D2E5B-9FDB-4A71-8FDF-F6923A9B1ADF}"/>
              </a:ext>
            </a:extLst>
          </p:cNvPr>
          <p:cNvSpPr>
            <a:spLocks noGrp="1"/>
          </p:cNvSpPr>
          <p:nvPr>
            <p:ph type="title"/>
          </p:nvPr>
        </p:nvSpPr>
        <p:spPr/>
        <p:txBody>
          <a:bodyPr>
            <a:normAutofit/>
          </a:bodyPr>
          <a:lstStyle/>
          <a:p>
            <a:pPr>
              <a:defRPr/>
            </a:pPr>
            <a:r>
              <a:rPr lang="en-US" dirty="0"/>
              <a:t>ESRP Assessment and Payment</a:t>
            </a:r>
          </a:p>
        </p:txBody>
      </p:sp>
      <p:sp>
        <p:nvSpPr>
          <p:cNvPr id="5" name="Rectangle 3">
            <a:extLst>
              <a:ext uri="{FF2B5EF4-FFF2-40B4-BE49-F238E27FC236}">
                <a16:creationId xmlns:a16="http://schemas.microsoft.com/office/drawing/2014/main" id="{1C511482-F7D5-4DCB-95B6-F1218E80FDD3}"/>
              </a:ext>
            </a:extLst>
          </p:cNvPr>
          <p:cNvSpPr txBox="1">
            <a:spLocks noGrp="1" noChangeArrowheads="1"/>
          </p:cNvSpPr>
          <p:nvPr>
            <p:ph idx="1"/>
          </p:nvPr>
        </p:nvSpPr>
        <p:spPr>
          <a:xfrm>
            <a:off x="838200" y="1481846"/>
            <a:ext cx="10515600" cy="435133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700" b="1" dirty="0">
                <a:solidFill>
                  <a:srgbClr val="3A6E8F"/>
                </a:solidFill>
                <a:latin typeface="Arial" panose="020B0604020202020204" pitchFamily="34" charset="0"/>
                <a:cs typeface="Arial" panose="020B0604020202020204" pitchFamily="34" charset="0"/>
              </a:rPr>
              <a:t>IRS will send the Employer an inquiry notice</a:t>
            </a:r>
          </a:p>
          <a:p>
            <a:pPr>
              <a:defRPr/>
            </a:pPr>
            <a:r>
              <a:rPr lang="en-US" sz="1700" dirty="0">
                <a:solidFill>
                  <a:srgbClr val="3A6E8F"/>
                </a:solidFill>
                <a:latin typeface="Arial" panose="020B0604020202020204" pitchFamily="34" charset="0"/>
                <a:cs typeface="Arial" panose="020B0604020202020204" pitchFamily="34" charset="0"/>
              </a:rPr>
              <a:t>IRS will check to see if the Employer filed a 1094-C Form for that year </a:t>
            </a:r>
            <a:r>
              <a:rPr lang="en-US" sz="1700" i="1" dirty="0">
                <a:solidFill>
                  <a:srgbClr val="3A6E8F"/>
                </a:solidFill>
                <a:latin typeface="Arial" panose="020B0604020202020204" pitchFamily="34" charset="0"/>
                <a:cs typeface="Arial" panose="020B0604020202020204" pitchFamily="34" charset="0"/>
              </a:rPr>
              <a:t>(most likely 2020)  </a:t>
            </a:r>
          </a:p>
          <a:p>
            <a:pPr>
              <a:defRPr/>
            </a:pPr>
            <a:r>
              <a:rPr lang="en-US" sz="1700" b="1" dirty="0">
                <a:solidFill>
                  <a:srgbClr val="72B600"/>
                </a:solidFill>
                <a:latin typeface="Arial" panose="020B0604020202020204" pitchFamily="34" charset="0"/>
                <a:cs typeface="Arial" panose="020B0604020202020204" pitchFamily="34" charset="0"/>
              </a:rPr>
              <a:t>A 226J Letter </a:t>
            </a:r>
            <a:r>
              <a:rPr lang="en-US" sz="1700" dirty="0">
                <a:solidFill>
                  <a:srgbClr val="3A6E8F"/>
                </a:solidFill>
                <a:latin typeface="Arial" panose="020B0604020202020204" pitchFamily="34" charset="0"/>
                <a:cs typeface="Arial" panose="020B0604020202020204" pitchFamily="34" charset="0"/>
              </a:rPr>
              <a:t>– Notice w/ </a:t>
            </a:r>
            <a:r>
              <a:rPr lang="en-US" sz="1700" b="1" dirty="0">
                <a:solidFill>
                  <a:srgbClr val="3A6E8F"/>
                </a:solidFill>
                <a:latin typeface="Arial" panose="020B0604020202020204" pitchFamily="34" charset="0"/>
                <a:cs typeface="Arial" panose="020B0604020202020204" pitchFamily="34" charset="0"/>
              </a:rPr>
              <a:t>“</a:t>
            </a:r>
            <a:r>
              <a:rPr lang="en-US" sz="1700" u="sng" dirty="0">
                <a:solidFill>
                  <a:srgbClr val="3A6E8F"/>
                </a:solidFill>
                <a:latin typeface="Arial" panose="020B0604020202020204" pitchFamily="34" charset="0"/>
                <a:cs typeface="Arial" panose="020B0604020202020204" pitchFamily="34" charset="0"/>
              </a:rPr>
              <a:t>Proposed</a:t>
            </a:r>
            <a:r>
              <a:rPr lang="en-US" sz="1700" b="1" dirty="0">
                <a:solidFill>
                  <a:srgbClr val="3A6E8F"/>
                </a:solidFill>
                <a:latin typeface="Arial" panose="020B0604020202020204" pitchFamily="34" charset="0"/>
                <a:cs typeface="Arial" panose="020B0604020202020204" pitchFamily="34" charset="0"/>
              </a:rPr>
              <a:t>” </a:t>
            </a:r>
            <a:r>
              <a:rPr lang="en-US" sz="1700" dirty="0">
                <a:solidFill>
                  <a:srgbClr val="3A6E8F"/>
                </a:solidFill>
                <a:latin typeface="Arial" panose="020B0604020202020204" pitchFamily="34" charset="0"/>
                <a:cs typeface="Arial" panose="020B0604020202020204" pitchFamily="34" charset="0"/>
              </a:rPr>
              <a:t>penalty amount will be sent to the employer </a:t>
            </a:r>
          </a:p>
          <a:p>
            <a:pPr marL="457200" lvl="1" indent="0">
              <a:buNone/>
              <a:defRPr/>
            </a:pPr>
            <a:r>
              <a:rPr lang="en-US" sz="1700" dirty="0">
                <a:solidFill>
                  <a:srgbClr val="3A6E8F"/>
                </a:solidFill>
                <a:latin typeface="Arial" panose="020B0604020202020204" pitchFamily="34" charset="0"/>
                <a:cs typeface="Arial" panose="020B0604020202020204" pitchFamily="34" charset="0"/>
              </a:rPr>
              <a:t>Employer has 30 days to respond (can be extended an additional 30 days) </a:t>
            </a:r>
          </a:p>
          <a:p>
            <a:pPr>
              <a:defRPr/>
            </a:pPr>
            <a:r>
              <a:rPr lang="en-US" sz="1700" b="1" dirty="0">
                <a:solidFill>
                  <a:srgbClr val="72B600"/>
                </a:solidFill>
                <a:latin typeface="Arial" panose="020B0604020202020204" pitchFamily="34" charset="0"/>
                <a:cs typeface="Arial" panose="020B0604020202020204" pitchFamily="34" charset="0"/>
              </a:rPr>
              <a:t>Form 14764 </a:t>
            </a:r>
            <a:r>
              <a:rPr lang="en-US" sz="1700" dirty="0">
                <a:solidFill>
                  <a:srgbClr val="3A6E8F"/>
                </a:solidFill>
                <a:latin typeface="Arial" panose="020B0604020202020204" pitchFamily="34" charset="0"/>
                <a:cs typeface="Arial" panose="020B0604020202020204" pitchFamily="34" charset="0"/>
              </a:rPr>
              <a:t>– Opportunity to agree, reduce penalty or state no penalty due &amp; to identify an authorized representative to contact IRS </a:t>
            </a:r>
          </a:p>
          <a:p>
            <a:pPr marL="457200" lvl="1" indent="0">
              <a:buNone/>
              <a:defRPr/>
            </a:pPr>
            <a:r>
              <a:rPr lang="en-US" sz="1700" dirty="0">
                <a:solidFill>
                  <a:srgbClr val="3A6E8F"/>
                </a:solidFill>
                <a:latin typeface="Arial" panose="020B0604020202020204" pitchFamily="34" charset="0"/>
                <a:cs typeface="Arial" panose="020B0604020202020204" pitchFamily="34" charset="0"/>
              </a:rPr>
              <a:t>Optional – Form 2848 POA (can be used but not necessary to respond to the 226J Notice)</a:t>
            </a:r>
          </a:p>
          <a:p>
            <a:pPr>
              <a:defRPr/>
            </a:pPr>
            <a:r>
              <a:rPr lang="en-US" sz="1700" b="1" dirty="0">
                <a:solidFill>
                  <a:srgbClr val="72B600"/>
                </a:solidFill>
                <a:latin typeface="Arial" panose="020B0604020202020204" pitchFamily="34" charset="0"/>
                <a:cs typeface="Arial" panose="020B0604020202020204" pitchFamily="34" charset="0"/>
              </a:rPr>
              <a:t>Form 14765 </a:t>
            </a:r>
            <a:r>
              <a:rPr lang="en-US" sz="1700" dirty="0">
                <a:solidFill>
                  <a:srgbClr val="3A6E8F"/>
                </a:solidFill>
                <a:latin typeface="Arial" panose="020B0604020202020204" pitchFamily="34" charset="0"/>
                <a:cs typeface="Arial" panose="020B0604020202020204" pitchFamily="34" charset="0"/>
              </a:rPr>
              <a:t>–  Lists Employees who went to the exchange &amp; received a subsidy </a:t>
            </a:r>
          </a:p>
          <a:p>
            <a:pPr>
              <a:defRPr/>
            </a:pPr>
            <a:endParaRPr lang="en-US" sz="1700" dirty="0">
              <a:solidFill>
                <a:srgbClr val="3A6E8F"/>
              </a:solidFill>
              <a:latin typeface="Arial" panose="020B0604020202020204" pitchFamily="34" charset="0"/>
              <a:cs typeface="Arial" panose="020B0604020202020204" pitchFamily="34" charset="0"/>
            </a:endParaRPr>
          </a:p>
          <a:p>
            <a:pPr marL="0" indent="0">
              <a:buNone/>
              <a:defRPr/>
            </a:pPr>
            <a:r>
              <a:rPr lang="en-US" sz="1700" b="1" dirty="0">
                <a:solidFill>
                  <a:srgbClr val="3A6E8F"/>
                </a:solidFill>
                <a:latin typeface="Arial" panose="020B0604020202020204" pitchFamily="34" charset="0"/>
                <a:cs typeface="Arial" panose="020B0604020202020204" pitchFamily="34" charset="0"/>
              </a:rPr>
              <a:t>Note: If Employer fails to respond to the 226J Letter / Notice the IRS will </a:t>
            </a:r>
          </a:p>
          <a:p>
            <a:pPr>
              <a:defRPr/>
            </a:pPr>
            <a:r>
              <a:rPr lang="en-US" sz="1700" dirty="0">
                <a:solidFill>
                  <a:srgbClr val="3A6E8F"/>
                </a:solidFill>
                <a:latin typeface="Arial" panose="020B0604020202020204" pitchFamily="34" charset="0"/>
                <a:cs typeface="Arial" panose="020B0604020202020204" pitchFamily="34" charset="0"/>
              </a:rPr>
              <a:t>Send a reminder notice allowing 15 days to respond</a:t>
            </a:r>
          </a:p>
          <a:p>
            <a:pPr>
              <a:defRPr/>
            </a:pPr>
            <a:r>
              <a:rPr lang="en-US" sz="1700" dirty="0">
                <a:solidFill>
                  <a:srgbClr val="3A6E8F"/>
                </a:solidFill>
                <a:latin typeface="Arial" panose="020B0604020202020204" pitchFamily="34" charset="0"/>
                <a:cs typeface="Arial" panose="020B0604020202020204" pitchFamily="34" charset="0"/>
              </a:rPr>
              <a:t>Assess the </a:t>
            </a:r>
            <a:r>
              <a:rPr lang="en-US" sz="2000" b="1" dirty="0">
                <a:solidFill>
                  <a:srgbClr val="3A6E8F"/>
                </a:solidFill>
                <a:latin typeface="Arial" panose="020B0604020202020204" pitchFamily="34" charset="0"/>
                <a:cs typeface="Arial" panose="020B0604020202020204" pitchFamily="34" charset="0"/>
              </a:rPr>
              <a:t>(a) </a:t>
            </a:r>
            <a:r>
              <a:rPr lang="en-US" sz="1700" dirty="0">
                <a:solidFill>
                  <a:srgbClr val="3A6E8F"/>
                </a:solidFill>
                <a:latin typeface="Arial" panose="020B0604020202020204" pitchFamily="34" charset="0"/>
                <a:cs typeface="Arial" panose="020B0604020202020204" pitchFamily="34" charset="0"/>
              </a:rPr>
              <a:t>or </a:t>
            </a:r>
            <a:r>
              <a:rPr lang="en-US" sz="2000" b="1" dirty="0">
                <a:solidFill>
                  <a:srgbClr val="3A6E8F"/>
                </a:solidFill>
                <a:latin typeface="Arial" panose="020B0604020202020204" pitchFamily="34" charset="0"/>
                <a:cs typeface="Arial" panose="020B0604020202020204" pitchFamily="34" charset="0"/>
              </a:rPr>
              <a:t>(b) </a:t>
            </a:r>
            <a:r>
              <a:rPr lang="en-US" sz="1700" dirty="0">
                <a:solidFill>
                  <a:srgbClr val="3A6E8F"/>
                </a:solidFill>
                <a:latin typeface="Arial" panose="020B0604020202020204" pitchFamily="34" charset="0"/>
                <a:cs typeface="Arial" panose="020B0604020202020204" pitchFamily="34" charset="0"/>
              </a:rPr>
              <a:t>penalty – based on the information provided on the filed 1094-C form</a:t>
            </a:r>
            <a:endParaRPr lang="en-US" altLang="en-US" sz="3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662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E48C1C7-1653-46C2-881F-CC2414C0197D}"/>
              </a:ext>
            </a:extLst>
          </p:cNvPr>
          <p:cNvSpPr>
            <a:spLocks noGrp="1"/>
          </p:cNvSpPr>
          <p:nvPr>
            <p:ph type="title"/>
          </p:nvPr>
        </p:nvSpPr>
        <p:spPr/>
        <p:txBody>
          <a:bodyPr>
            <a:normAutofit/>
          </a:bodyPr>
          <a:lstStyle/>
          <a:p>
            <a:pPr>
              <a:defRPr/>
            </a:pPr>
            <a:r>
              <a:rPr lang="en-US" dirty="0">
                <a:solidFill>
                  <a:srgbClr val="2E5770"/>
                </a:solidFill>
              </a:rPr>
              <a:t>ESRP Assessment and Payment</a:t>
            </a:r>
          </a:p>
        </p:txBody>
      </p:sp>
      <p:sp>
        <p:nvSpPr>
          <p:cNvPr id="2" name="Content Placeholder 1"/>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813" y="1704543"/>
            <a:ext cx="7476970" cy="306211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0" name="Group 9">
            <a:extLst>
              <a:ext uri="{FF2B5EF4-FFF2-40B4-BE49-F238E27FC236}">
                <a16:creationId xmlns:a16="http://schemas.microsoft.com/office/drawing/2014/main" id="{A5B0F0E2-8A54-5D3A-FD42-9DAE10CE7BBA}"/>
              </a:ext>
            </a:extLst>
          </p:cNvPr>
          <p:cNvGrpSpPr/>
          <p:nvPr/>
        </p:nvGrpSpPr>
        <p:grpSpPr>
          <a:xfrm>
            <a:off x="5803166" y="2719561"/>
            <a:ext cx="4660348" cy="3114502"/>
            <a:chOff x="5803166" y="2719561"/>
            <a:chExt cx="4660348" cy="3114502"/>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166" y="2719561"/>
              <a:ext cx="4660348" cy="311450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a:extLst>
                <a:ext uri="{FF2B5EF4-FFF2-40B4-BE49-F238E27FC236}">
                  <a16:creationId xmlns:a16="http://schemas.microsoft.com/office/drawing/2014/main" id="{33CAF2CA-B434-9889-1785-E82904A52679}"/>
                </a:ext>
              </a:extLst>
            </p:cNvPr>
            <p:cNvPicPr>
              <a:picLocks noChangeAspect="1"/>
            </p:cNvPicPr>
            <p:nvPr/>
          </p:nvPicPr>
          <p:blipFill>
            <a:blip r:embed="rId4"/>
            <a:stretch>
              <a:fillRect/>
            </a:stretch>
          </p:blipFill>
          <p:spPr>
            <a:xfrm flipH="1">
              <a:off x="10072687" y="5588794"/>
              <a:ext cx="364331" cy="88900"/>
            </a:xfrm>
            <a:prstGeom prst="rect">
              <a:avLst/>
            </a:prstGeom>
          </p:spPr>
        </p:pic>
      </p:grpSp>
    </p:spTree>
    <p:extLst>
      <p:ext uri="{BB962C8B-B14F-4D97-AF65-F5344CB8AC3E}">
        <p14:creationId xmlns:p14="http://schemas.microsoft.com/office/powerpoint/2010/main" val="3517069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E48C1C7-1653-46C2-881F-CC2414C0197D}"/>
              </a:ext>
            </a:extLst>
          </p:cNvPr>
          <p:cNvSpPr>
            <a:spLocks noGrp="1"/>
          </p:cNvSpPr>
          <p:nvPr>
            <p:ph type="title"/>
          </p:nvPr>
        </p:nvSpPr>
        <p:spPr/>
        <p:txBody>
          <a:bodyPr>
            <a:normAutofit/>
          </a:bodyPr>
          <a:lstStyle/>
          <a:p>
            <a:pPr>
              <a:defRPr/>
            </a:pPr>
            <a:r>
              <a:rPr lang="en-US" dirty="0">
                <a:solidFill>
                  <a:srgbClr val="2E5770"/>
                </a:solidFill>
              </a:rPr>
              <a:t>ESRP Assessment and Payment</a:t>
            </a:r>
          </a:p>
        </p:txBody>
      </p:sp>
      <p:grpSp>
        <p:nvGrpSpPr>
          <p:cNvPr id="3" name="Group 2">
            <a:extLst>
              <a:ext uri="{FF2B5EF4-FFF2-40B4-BE49-F238E27FC236}">
                <a16:creationId xmlns:a16="http://schemas.microsoft.com/office/drawing/2014/main" id="{0D609308-49F9-D7B4-BAD3-E54A170DFBC4}"/>
              </a:ext>
            </a:extLst>
          </p:cNvPr>
          <p:cNvGrpSpPr/>
          <p:nvPr/>
        </p:nvGrpSpPr>
        <p:grpSpPr>
          <a:xfrm>
            <a:off x="2098651" y="1557738"/>
            <a:ext cx="7826625" cy="4324483"/>
            <a:chOff x="2098651" y="1557738"/>
            <a:chExt cx="7826625" cy="4324483"/>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51" y="1557738"/>
              <a:ext cx="7826625" cy="432448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8DA20981-279E-57CA-0AA5-565E21A72370}"/>
                </a:ext>
              </a:extLst>
            </p:cNvPr>
            <p:cNvPicPr>
              <a:picLocks noChangeAspect="1"/>
            </p:cNvPicPr>
            <p:nvPr/>
          </p:nvPicPr>
          <p:blipFill>
            <a:blip r:embed="rId3"/>
            <a:stretch>
              <a:fillRect/>
            </a:stretch>
          </p:blipFill>
          <p:spPr>
            <a:xfrm flipH="1">
              <a:off x="9233472" y="5512594"/>
              <a:ext cx="535368" cy="156686"/>
            </a:xfrm>
            <a:prstGeom prst="rect">
              <a:avLst/>
            </a:prstGeom>
          </p:spPr>
        </p:pic>
      </p:grpSp>
    </p:spTree>
    <p:extLst>
      <p:ext uri="{BB962C8B-B14F-4D97-AF65-F5344CB8AC3E}">
        <p14:creationId xmlns:p14="http://schemas.microsoft.com/office/powerpoint/2010/main" val="1045252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5699 Letter - Reporting Penalties</a:t>
            </a:r>
          </a:p>
        </p:txBody>
      </p:sp>
      <p:sp>
        <p:nvSpPr>
          <p:cNvPr id="2" name="Content Placeholder 1"/>
          <p:cNvSpPr>
            <a:spLocks noGrp="1"/>
          </p:cNvSpPr>
          <p:nvPr>
            <p:ph idx="1"/>
          </p:nvPr>
        </p:nvSpPr>
        <p:spPr>
          <a:xfrm>
            <a:off x="838200" y="1422453"/>
            <a:ext cx="10515600" cy="1728736"/>
          </a:xfrm>
        </p:spPr>
        <p:txBody>
          <a:bodyPr>
            <a:noAutofit/>
          </a:bodyPr>
          <a:lstStyle/>
          <a:p>
            <a:pPr lvl="1">
              <a:spcBef>
                <a:spcPts val="0"/>
              </a:spcBef>
            </a:pPr>
            <a:r>
              <a:rPr lang="en-US" sz="1600" dirty="0"/>
              <a:t>IRS can assess </a:t>
            </a:r>
            <a:r>
              <a:rPr lang="en-US" sz="1600" b="1" dirty="0"/>
              <a:t>$290 penalty per return (TY-2023)  </a:t>
            </a:r>
            <a:r>
              <a:rPr lang="en-US" sz="1600" dirty="0"/>
              <a:t>for late, incomplete or incorrect forms</a:t>
            </a:r>
          </a:p>
          <a:p>
            <a:pPr lvl="1">
              <a:spcBef>
                <a:spcPts val="0"/>
              </a:spcBef>
            </a:pPr>
            <a:r>
              <a:rPr lang="en-US" sz="1600" dirty="0"/>
              <a:t>IRS can assess another </a:t>
            </a:r>
            <a:r>
              <a:rPr lang="en-US" sz="1600" b="1" dirty="0"/>
              <a:t>$290 penalty (TY-2023) </a:t>
            </a:r>
            <a:r>
              <a:rPr lang="en-US" sz="1600" dirty="0"/>
              <a:t>for failure to provide a 1095 form to employees </a:t>
            </a:r>
          </a:p>
          <a:p>
            <a:pPr lvl="1">
              <a:spcBef>
                <a:spcPts val="0"/>
              </a:spcBef>
            </a:pPr>
            <a:r>
              <a:rPr lang="en-US" sz="1600" dirty="0"/>
              <a:t>IRS granted relief for incomplete or incorrect returns for prior years if good faith effort</a:t>
            </a:r>
          </a:p>
          <a:p>
            <a:pPr lvl="1">
              <a:spcBef>
                <a:spcPts val="0"/>
              </a:spcBef>
            </a:pPr>
            <a:r>
              <a:rPr lang="en-US" sz="1600" dirty="0">
                <a:solidFill>
                  <a:srgbClr val="72B600"/>
                </a:solidFill>
              </a:rPr>
              <a:t>2020 filing was the final year </a:t>
            </a:r>
            <a:r>
              <a:rPr lang="en-US" sz="1600" dirty="0"/>
              <a:t>for Good Faith Relief </a:t>
            </a:r>
          </a:p>
          <a:p>
            <a:pPr lvl="1">
              <a:spcBef>
                <a:spcPts val="0"/>
              </a:spcBef>
            </a:pPr>
            <a:r>
              <a:rPr lang="en-US" sz="1600" b="1" dirty="0"/>
              <a:t>HOWEVER,</a:t>
            </a:r>
            <a:r>
              <a:rPr lang="en-US" sz="1600" dirty="0"/>
              <a:t> Relief is available for good Cause (reasons) for errors or failed filings. </a:t>
            </a:r>
          </a:p>
        </p:txBody>
      </p:sp>
      <p:sp>
        <p:nvSpPr>
          <p:cNvPr id="6" name="TextBox 5">
            <a:extLst>
              <a:ext uri="{FF2B5EF4-FFF2-40B4-BE49-F238E27FC236}">
                <a16:creationId xmlns:a16="http://schemas.microsoft.com/office/drawing/2014/main" id="{24FCC1DE-5769-5119-C459-8201E056B993}"/>
              </a:ext>
            </a:extLst>
          </p:cNvPr>
          <p:cNvSpPr txBox="1"/>
          <p:nvPr/>
        </p:nvSpPr>
        <p:spPr>
          <a:xfrm>
            <a:off x="1294788" y="5783655"/>
            <a:ext cx="3642239" cy="246221"/>
          </a:xfrm>
          <a:prstGeom prst="rect">
            <a:avLst/>
          </a:prstGeom>
          <a:noFill/>
        </p:spPr>
        <p:txBody>
          <a:bodyPr wrap="square" rtlCol="0">
            <a:spAutoFit/>
          </a:bodyPr>
          <a:lstStyle/>
          <a:p>
            <a:r>
              <a:rPr lang="en-US" sz="1000" i="1" dirty="0">
                <a:hlinkClick r:id="rId2"/>
              </a:rPr>
              <a:t>Information Return Penalties | Internal Revenue Service (irs.gov)</a:t>
            </a:r>
            <a:endParaRPr lang="en-US" sz="1000" i="1" dirty="0"/>
          </a:p>
        </p:txBody>
      </p:sp>
      <p:pic>
        <p:nvPicPr>
          <p:cNvPr id="7" name="Picture 6">
            <a:extLst>
              <a:ext uri="{FF2B5EF4-FFF2-40B4-BE49-F238E27FC236}">
                <a16:creationId xmlns:a16="http://schemas.microsoft.com/office/drawing/2014/main" id="{006363EA-43DE-FD78-398A-E8D7C0D3DA3D}"/>
              </a:ext>
            </a:extLst>
          </p:cNvPr>
          <p:cNvPicPr>
            <a:picLocks noChangeAspect="1"/>
          </p:cNvPicPr>
          <p:nvPr/>
        </p:nvPicPr>
        <p:blipFill>
          <a:blip r:embed="rId3"/>
          <a:stretch>
            <a:fillRect/>
          </a:stretch>
        </p:blipFill>
        <p:spPr>
          <a:xfrm>
            <a:off x="1348576" y="3065145"/>
            <a:ext cx="4436307" cy="2677381"/>
          </a:xfrm>
          <a:prstGeom prst="rect">
            <a:avLst/>
          </a:prstGeom>
        </p:spPr>
      </p:pic>
      <p:sp>
        <p:nvSpPr>
          <p:cNvPr id="10" name="TextBox 9">
            <a:extLst>
              <a:ext uri="{FF2B5EF4-FFF2-40B4-BE49-F238E27FC236}">
                <a16:creationId xmlns:a16="http://schemas.microsoft.com/office/drawing/2014/main" id="{9E327661-EC48-8252-5323-186CC881CFE0}"/>
              </a:ext>
            </a:extLst>
          </p:cNvPr>
          <p:cNvSpPr txBox="1"/>
          <p:nvPr/>
        </p:nvSpPr>
        <p:spPr>
          <a:xfrm>
            <a:off x="6082553" y="3151189"/>
            <a:ext cx="5271247" cy="707886"/>
          </a:xfrm>
          <a:prstGeom prst="rect">
            <a:avLst/>
          </a:prstGeom>
          <a:noFill/>
        </p:spPr>
        <p:txBody>
          <a:bodyPr wrap="square" rtlCol="0">
            <a:spAutoFit/>
          </a:bodyPr>
          <a:lstStyle/>
          <a:p>
            <a:r>
              <a:rPr lang="en-US" sz="1600" dirty="0">
                <a:solidFill>
                  <a:srgbClr val="72B600"/>
                </a:solidFill>
              </a:rPr>
              <a:t>Penalty Relief guidance </a:t>
            </a:r>
          </a:p>
          <a:p>
            <a:r>
              <a:rPr lang="en-US" sz="1200" dirty="0">
                <a:hlinkClick r:id="rId4"/>
              </a:rPr>
              <a:t>Penalty Relief due to First Time Abate or Other Administrative Waiver | Internal Revenue Service</a:t>
            </a:r>
            <a:endParaRPr lang="en-US" sz="1200" dirty="0"/>
          </a:p>
        </p:txBody>
      </p:sp>
    </p:spTree>
    <p:extLst>
      <p:ext uri="{BB962C8B-B14F-4D97-AF65-F5344CB8AC3E}">
        <p14:creationId xmlns:p14="http://schemas.microsoft.com/office/powerpoint/2010/main" val="392754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ree, flower&#10;&#10;Description automatically generated">
            <a:extLst>
              <a:ext uri="{FF2B5EF4-FFF2-40B4-BE49-F238E27FC236}">
                <a16:creationId xmlns:a16="http://schemas.microsoft.com/office/drawing/2014/main" id="{77C668D9-CD2C-437E-9CF2-5CF5BE0A95D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526" t="9866" r="17283" b="22367"/>
          <a:stretch/>
        </p:blipFill>
        <p:spPr>
          <a:xfrm>
            <a:off x="3052157" y="1389413"/>
            <a:ext cx="7044269" cy="4562705"/>
          </a:xfrm>
        </p:spPr>
      </p:pic>
      <p:sp>
        <p:nvSpPr>
          <p:cNvPr id="7" name="Rectangle 6">
            <a:extLst>
              <a:ext uri="{FF2B5EF4-FFF2-40B4-BE49-F238E27FC236}">
                <a16:creationId xmlns:a16="http://schemas.microsoft.com/office/drawing/2014/main" id="{786099C2-F2B1-427F-8454-ECC6A1157B60}"/>
              </a:ext>
            </a:extLst>
          </p:cNvPr>
          <p:cNvSpPr/>
          <p:nvPr/>
        </p:nvSpPr>
        <p:spPr>
          <a:xfrm>
            <a:off x="0" y="417830"/>
            <a:ext cx="12191999" cy="769441"/>
          </a:xfrm>
          <a:prstGeom prst="rect">
            <a:avLst/>
          </a:prstGeom>
          <a:solidFill>
            <a:srgbClr val="1F3A49"/>
          </a:solidFill>
        </p:spPr>
        <p:txBody>
          <a:bodyPr wrap="square">
            <a:spAutoFit/>
          </a:bodyPr>
          <a:lstStyle/>
          <a:p>
            <a:pPr algn="ctr"/>
            <a:r>
              <a:rPr lang="en-US" sz="4400" dirty="0">
                <a:solidFill>
                  <a:schemeClr val="bg1"/>
                </a:solidFill>
                <a:latin typeface="Arial" panose="020B0604020202020204" pitchFamily="34" charset="0"/>
                <a:cs typeface="Arial" panose="020B0604020202020204" pitchFamily="34" charset="0"/>
              </a:rPr>
              <a:t>Coast to Coast Administration</a:t>
            </a:r>
          </a:p>
        </p:txBody>
      </p:sp>
      <p:pic>
        <p:nvPicPr>
          <p:cNvPr id="4" name="Picture 3" descr="A picture containing drawing&#10;&#10;Description automatically generated">
            <a:extLst>
              <a:ext uri="{FF2B5EF4-FFF2-40B4-BE49-F238E27FC236}">
                <a16:creationId xmlns:a16="http://schemas.microsoft.com/office/drawing/2014/main" id="{A9CB6F7C-9F54-41F2-A43A-B69FFE3AC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8297" y="5054046"/>
            <a:ext cx="2074145" cy="801860"/>
          </a:xfrm>
          <a:prstGeom prst="rect">
            <a:avLst/>
          </a:prstGeom>
        </p:spPr>
      </p:pic>
      <p:sp>
        <p:nvSpPr>
          <p:cNvPr id="3" name="TextBox 2">
            <a:extLst>
              <a:ext uri="{FF2B5EF4-FFF2-40B4-BE49-F238E27FC236}">
                <a16:creationId xmlns:a16="http://schemas.microsoft.com/office/drawing/2014/main" id="{BD0251EC-A789-47B4-BD89-F28D6685968F}"/>
              </a:ext>
            </a:extLst>
          </p:cNvPr>
          <p:cNvSpPr txBox="1"/>
          <p:nvPr/>
        </p:nvSpPr>
        <p:spPr>
          <a:xfrm>
            <a:off x="292870" y="4470911"/>
            <a:ext cx="4910898" cy="1384995"/>
          </a:xfrm>
          <a:prstGeom prst="rect">
            <a:avLst/>
          </a:prstGeom>
          <a:noFill/>
        </p:spPr>
        <p:txBody>
          <a:bodyPr wrap="square" rtlCol="0">
            <a:spAutoFit/>
          </a:bodyPr>
          <a:lstStyle/>
          <a:p>
            <a:r>
              <a:rPr lang="en-US" sz="2800" b="1" dirty="0">
                <a:solidFill>
                  <a:srgbClr val="72B600"/>
                </a:solidFill>
                <a:latin typeface="Arial" panose="020B0604020202020204" pitchFamily="34" charset="0"/>
                <a:cs typeface="Arial" panose="020B0604020202020204" pitchFamily="34" charset="0"/>
              </a:rPr>
              <a:t>BASIC services over </a:t>
            </a:r>
            <a:br>
              <a:rPr lang="en-US" sz="2800" b="1" dirty="0">
                <a:solidFill>
                  <a:srgbClr val="72B600"/>
                </a:solidFill>
                <a:latin typeface="Arial" panose="020B0604020202020204" pitchFamily="34" charset="0"/>
                <a:cs typeface="Arial" panose="020B0604020202020204" pitchFamily="34" charset="0"/>
              </a:rPr>
            </a:br>
            <a:r>
              <a:rPr lang="en-US" sz="2800" b="1" dirty="0">
                <a:solidFill>
                  <a:srgbClr val="72B600"/>
                </a:solidFill>
                <a:latin typeface="Arial" panose="020B0604020202020204" pitchFamily="34" charset="0"/>
                <a:cs typeface="Arial" panose="020B0604020202020204" pitchFamily="34" charset="0"/>
              </a:rPr>
              <a:t>20,000 employers nationwide.</a:t>
            </a:r>
          </a:p>
        </p:txBody>
      </p:sp>
    </p:spTree>
    <p:extLst>
      <p:ext uri="{BB962C8B-B14F-4D97-AF65-F5344CB8AC3E}">
        <p14:creationId xmlns:p14="http://schemas.microsoft.com/office/powerpoint/2010/main" val="59736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E5B7-ABA3-47DE-B7F2-828ADB2CB654}"/>
              </a:ext>
            </a:extLst>
          </p:cNvPr>
          <p:cNvSpPr>
            <a:spLocks noGrp="1"/>
          </p:cNvSpPr>
          <p:nvPr>
            <p:ph type="title"/>
          </p:nvPr>
        </p:nvSpPr>
        <p:spPr/>
        <p:txBody>
          <a:bodyPr>
            <a:normAutofit/>
          </a:bodyPr>
          <a:lstStyle/>
          <a:p>
            <a:r>
              <a:rPr lang="en-US" dirty="0"/>
              <a:t>IRS 5699 Letter  / 5698 Follow-up Letter </a:t>
            </a:r>
          </a:p>
        </p:txBody>
      </p:sp>
      <p:sp>
        <p:nvSpPr>
          <p:cNvPr id="3" name="Content Placeholder 2">
            <a:extLst>
              <a:ext uri="{FF2B5EF4-FFF2-40B4-BE49-F238E27FC236}">
                <a16:creationId xmlns:a16="http://schemas.microsoft.com/office/drawing/2014/main" id="{6B609AFE-C229-49F3-9B75-2A193F52F139}"/>
              </a:ext>
            </a:extLst>
          </p:cNvPr>
          <p:cNvSpPr>
            <a:spLocks noGrp="1"/>
          </p:cNvSpPr>
          <p:nvPr>
            <p:ph idx="1"/>
          </p:nvPr>
        </p:nvSpPr>
        <p:spPr>
          <a:xfrm>
            <a:off x="838200" y="1449610"/>
            <a:ext cx="10515600" cy="4351338"/>
          </a:xfrm>
        </p:spPr>
        <p:txBody>
          <a:bodyPr>
            <a:normAutofit fontScale="92500" lnSpcReduction="20000"/>
          </a:bodyPr>
          <a:lstStyle/>
          <a:p>
            <a:pPr marL="0" indent="0">
              <a:buNone/>
            </a:pPr>
            <a:r>
              <a:rPr lang="en-US" sz="1800" b="1" dirty="0"/>
              <a:t>What happens if I did not file a 1094-C in past years (2017, 2018, 2019 , 2020,  and now 2021) </a:t>
            </a:r>
          </a:p>
          <a:p>
            <a:pPr>
              <a:buFont typeface="Wingdings" panose="05000000000000000000" pitchFamily="2" charset="2"/>
              <a:buChar char="Ø"/>
            </a:pPr>
            <a:r>
              <a:rPr lang="en-US" sz="1800" dirty="0"/>
              <a:t>Am I in IRS Trouble?  </a:t>
            </a:r>
            <a:r>
              <a:rPr lang="en-US" sz="1800" b="1" u="sng" dirty="0"/>
              <a:t>Answer:</a:t>
            </a:r>
            <a:r>
              <a:rPr lang="en-US" sz="1800" dirty="0"/>
              <a:t> Maybe yes / maybe no … </a:t>
            </a:r>
          </a:p>
          <a:p>
            <a:pPr marL="0" indent="0">
              <a:buNone/>
            </a:pPr>
            <a:r>
              <a:rPr lang="en-US" sz="1800" dirty="0"/>
              <a:t>IRS is reviewing employer W-3s – based on number of W-2 issued to determine if there should be a 1094-C on file for that employer for the year.</a:t>
            </a:r>
          </a:p>
          <a:p>
            <a:pPr marL="0" indent="0" algn="ctr">
              <a:buNone/>
            </a:pPr>
            <a:r>
              <a:rPr lang="en-US" sz="2000" b="1" i="1" dirty="0"/>
              <a:t>OR</a:t>
            </a:r>
            <a:r>
              <a:rPr lang="en-US" sz="1600" b="1" dirty="0"/>
              <a:t> </a:t>
            </a:r>
          </a:p>
          <a:p>
            <a:pPr marL="0" indent="0">
              <a:buNone/>
            </a:pPr>
            <a:r>
              <a:rPr lang="en-US" sz="1800" dirty="0"/>
              <a:t>An employee went to the exchange and obtained coverage and possibly a subsidy, telling the exchange that you (the employer) did not offer them affordable health benefits.</a:t>
            </a:r>
          </a:p>
          <a:p>
            <a:pPr>
              <a:buFont typeface="Wingdings" panose="05000000000000000000" pitchFamily="2" charset="2"/>
              <a:buChar char="Ø"/>
            </a:pPr>
            <a:r>
              <a:rPr lang="en-US" sz="1800" dirty="0"/>
              <a:t>The IRS is checking individuals who went to an exchange and received a subsidy – back checking their employer filings to determine if a 1094-C was filed for that year. </a:t>
            </a:r>
            <a:endParaRPr lang="en-US" sz="1800" b="1" dirty="0"/>
          </a:p>
          <a:p>
            <a:pPr marL="0" indent="0">
              <a:buNone/>
            </a:pPr>
            <a:r>
              <a:rPr lang="en-US" sz="1800" b="1" dirty="0"/>
              <a:t>What happens next: </a:t>
            </a:r>
            <a:r>
              <a:rPr lang="en-US" sz="1800" dirty="0"/>
              <a:t>IRS 4980H Unit issues a 5699 “Inquiry” letter to the Employer – if the employer does not respond to the 5699 letter, a follow up IRS letter (5698) will be sent. If the employer fails to respond to this letter a </a:t>
            </a:r>
            <a:r>
              <a:rPr lang="en-US" sz="1800" dirty="0">
                <a:solidFill>
                  <a:srgbClr val="72B600"/>
                </a:solidFill>
              </a:rPr>
              <a:t>5005A Letter </a:t>
            </a:r>
            <a:r>
              <a:rPr lang="en-US" sz="1800" dirty="0"/>
              <a:t>will be sent to the employer (failure to file/ failure to provide EE with 1095-C form. </a:t>
            </a:r>
          </a:p>
          <a:p>
            <a:pPr marL="0" indent="0">
              <a:buNone/>
            </a:pPr>
            <a:r>
              <a:rPr lang="en-US" sz="1800" dirty="0"/>
              <a:t>If the employer files late (Mandated Deadlines) the IRS can issue a </a:t>
            </a:r>
            <a:r>
              <a:rPr lang="en-US" sz="1800" dirty="0">
                <a:solidFill>
                  <a:srgbClr val="72B600"/>
                </a:solidFill>
              </a:rPr>
              <a:t>972CG Penalty Notice </a:t>
            </a:r>
            <a:endParaRPr lang="en-US" dirty="0">
              <a:solidFill>
                <a:srgbClr val="72B600"/>
              </a:solidFill>
            </a:endParaRPr>
          </a:p>
        </p:txBody>
      </p:sp>
    </p:spTree>
    <p:extLst>
      <p:ext uri="{BB962C8B-B14F-4D97-AF65-F5344CB8AC3E}">
        <p14:creationId xmlns:p14="http://schemas.microsoft.com/office/powerpoint/2010/main" val="1563982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F191-860B-4F7C-A86F-BEFB2BF23379}"/>
              </a:ext>
            </a:extLst>
          </p:cNvPr>
          <p:cNvSpPr>
            <a:spLocks noGrp="1"/>
          </p:cNvSpPr>
          <p:nvPr>
            <p:ph type="title"/>
          </p:nvPr>
        </p:nvSpPr>
        <p:spPr/>
        <p:txBody>
          <a:bodyPr/>
          <a:lstStyle/>
          <a:p>
            <a:r>
              <a:rPr lang="en-US" dirty="0"/>
              <a:t>IRS 5699 Letter </a:t>
            </a:r>
          </a:p>
        </p:txBody>
      </p:sp>
      <p:pic>
        <p:nvPicPr>
          <p:cNvPr id="5" name="Content Placeholder 4">
            <a:extLst>
              <a:ext uri="{FF2B5EF4-FFF2-40B4-BE49-F238E27FC236}">
                <a16:creationId xmlns:a16="http://schemas.microsoft.com/office/drawing/2014/main" id="{A1BFCFF5-B3A9-4D34-99EB-FA017F1ACF56}"/>
              </a:ext>
            </a:extLst>
          </p:cNvPr>
          <p:cNvPicPr>
            <a:picLocks noGrp="1" noChangeAspect="1"/>
          </p:cNvPicPr>
          <p:nvPr>
            <p:ph idx="1"/>
          </p:nvPr>
        </p:nvPicPr>
        <p:blipFill>
          <a:blip r:embed="rId2"/>
          <a:stretch>
            <a:fillRect/>
          </a:stretch>
        </p:blipFill>
        <p:spPr>
          <a:xfrm>
            <a:off x="1444816" y="1579842"/>
            <a:ext cx="3372286" cy="4351338"/>
          </a:xfrm>
          <a:prstGeom prst="rect">
            <a:avLst/>
          </a:prstGeom>
          <a:ln w="15875">
            <a:solidFill>
              <a:schemeClr val="tx1"/>
            </a:solidFill>
          </a:ln>
        </p:spPr>
      </p:pic>
      <p:pic>
        <p:nvPicPr>
          <p:cNvPr id="6" name="Picture 5">
            <a:extLst>
              <a:ext uri="{FF2B5EF4-FFF2-40B4-BE49-F238E27FC236}">
                <a16:creationId xmlns:a16="http://schemas.microsoft.com/office/drawing/2014/main" id="{D3EC93EA-FAB3-4FD5-8859-4D8880505E50}"/>
              </a:ext>
            </a:extLst>
          </p:cNvPr>
          <p:cNvPicPr>
            <a:picLocks noChangeAspect="1"/>
          </p:cNvPicPr>
          <p:nvPr/>
        </p:nvPicPr>
        <p:blipFill>
          <a:blip r:embed="rId3"/>
          <a:stretch>
            <a:fillRect/>
          </a:stretch>
        </p:blipFill>
        <p:spPr>
          <a:xfrm>
            <a:off x="6299513" y="1041013"/>
            <a:ext cx="3869916" cy="4890167"/>
          </a:xfrm>
          <a:prstGeom prst="rect">
            <a:avLst/>
          </a:prstGeom>
          <a:ln w="19050">
            <a:solidFill>
              <a:schemeClr val="tx1"/>
            </a:solidFill>
          </a:ln>
        </p:spPr>
      </p:pic>
    </p:spTree>
    <p:extLst>
      <p:ext uri="{BB962C8B-B14F-4D97-AF65-F5344CB8AC3E}">
        <p14:creationId xmlns:p14="http://schemas.microsoft.com/office/powerpoint/2010/main" val="3158505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E581C-0495-4040-8800-341CD814FFAC}"/>
              </a:ext>
            </a:extLst>
          </p:cNvPr>
          <p:cNvPicPr>
            <a:picLocks noChangeAspect="1"/>
          </p:cNvPicPr>
          <p:nvPr/>
        </p:nvPicPr>
        <p:blipFill>
          <a:blip r:embed="rId2"/>
          <a:stretch>
            <a:fillRect/>
          </a:stretch>
        </p:blipFill>
        <p:spPr>
          <a:xfrm>
            <a:off x="6352017" y="365125"/>
            <a:ext cx="5001783" cy="5593506"/>
          </a:xfrm>
          <a:prstGeom prst="rect">
            <a:avLst/>
          </a:prstGeom>
          <a:ln w="22225">
            <a:solidFill>
              <a:schemeClr val="tx1"/>
            </a:solidFill>
          </a:ln>
        </p:spPr>
      </p:pic>
      <p:sp>
        <p:nvSpPr>
          <p:cNvPr id="6" name="Title 1">
            <a:extLst>
              <a:ext uri="{FF2B5EF4-FFF2-40B4-BE49-F238E27FC236}">
                <a16:creationId xmlns:a16="http://schemas.microsoft.com/office/drawing/2014/main" id="{B7D91826-ADDC-408D-BC99-A02907291EB3}"/>
              </a:ext>
            </a:extLst>
          </p:cNvPr>
          <p:cNvSpPr>
            <a:spLocks noGrp="1"/>
          </p:cNvSpPr>
          <p:nvPr>
            <p:ph type="title"/>
          </p:nvPr>
        </p:nvSpPr>
        <p:spPr/>
        <p:txBody>
          <a:bodyPr>
            <a:normAutofit/>
          </a:bodyPr>
          <a:lstStyle/>
          <a:p>
            <a:r>
              <a:rPr lang="en-US" dirty="0"/>
              <a:t>5698 IRS Follow-up </a:t>
            </a:r>
            <a:br>
              <a:rPr lang="en-US" dirty="0"/>
            </a:br>
            <a:r>
              <a:rPr lang="en-US" dirty="0"/>
              <a:t>Letter</a:t>
            </a:r>
          </a:p>
        </p:txBody>
      </p:sp>
    </p:spTree>
    <p:extLst>
      <p:ext uri="{BB962C8B-B14F-4D97-AF65-F5344CB8AC3E}">
        <p14:creationId xmlns:p14="http://schemas.microsoft.com/office/powerpoint/2010/main" val="2801658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169F-5DBC-4251-AAED-5B0179C96CEB}"/>
              </a:ext>
            </a:extLst>
          </p:cNvPr>
          <p:cNvSpPr>
            <a:spLocks noGrp="1"/>
          </p:cNvSpPr>
          <p:nvPr>
            <p:ph type="title"/>
          </p:nvPr>
        </p:nvSpPr>
        <p:spPr/>
        <p:txBody>
          <a:bodyPr>
            <a:normAutofit/>
          </a:bodyPr>
          <a:lstStyle/>
          <a:p>
            <a:r>
              <a:rPr lang="en-US" dirty="0"/>
              <a:t>CP220J IRS Penalty </a:t>
            </a:r>
            <a:br>
              <a:rPr lang="en-US" dirty="0"/>
            </a:br>
            <a:r>
              <a:rPr lang="en-US" dirty="0"/>
              <a:t>Notice</a:t>
            </a:r>
          </a:p>
        </p:txBody>
      </p:sp>
      <p:pic>
        <p:nvPicPr>
          <p:cNvPr id="5" name="Picture 4">
            <a:extLst>
              <a:ext uri="{FF2B5EF4-FFF2-40B4-BE49-F238E27FC236}">
                <a16:creationId xmlns:a16="http://schemas.microsoft.com/office/drawing/2014/main" id="{22082CB4-63D3-4287-B613-A6A23597B7C3}"/>
              </a:ext>
            </a:extLst>
          </p:cNvPr>
          <p:cNvPicPr>
            <a:picLocks noChangeAspect="1"/>
          </p:cNvPicPr>
          <p:nvPr/>
        </p:nvPicPr>
        <p:blipFill>
          <a:blip r:embed="rId2"/>
          <a:stretch>
            <a:fillRect/>
          </a:stretch>
        </p:blipFill>
        <p:spPr>
          <a:xfrm>
            <a:off x="6503504" y="365125"/>
            <a:ext cx="4850296" cy="5701226"/>
          </a:xfrm>
          <a:prstGeom prst="rect">
            <a:avLst/>
          </a:prstGeom>
          <a:ln w="19050">
            <a:solidFill>
              <a:schemeClr val="tx1"/>
            </a:solidFill>
          </a:ln>
        </p:spPr>
      </p:pic>
    </p:spTree>
    <p:extLst>
      <p:ext uri="{BB962C8B-B14F-4D97-AF65-F5344CB8AC3E}">
        <p14:creationId xmlns:p14="http://schemas.microsoft.com/office/powerpoint/2010/main" val="3595827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ADD4-1D2F-4F6E-BB87-D06B1EC81BEA}"/>
              </a:ext>
            </a:extLst>
          </p:cNvPr>
          <p:cNvSpPr>
            <a:spLocks noGrp="1"/>
          </p:cNvSpPr>
          <p:nvPr>
            <p:ph type="title"/>
          </p:nvPr>
        </p:nvSpPr>
        <p:spPr>
          <a:xfrm>
            <a:off x="838200" y="542107"/>
            <a:ext cx="10515600" cy="857202"/>
          </a:xfrm>
        </p:spPr>
        <p:txBody>
          <a:bodyPr/>
          <a:lstStyle/>
          <a:p>
            <a:r>
              <a:rPr lang="en-US" dirty="0"/>
              <a:t>Penalty Rates </a:t>
            </a:r>
          </a:p>
        </p:txBody>
      </p:sp>
      <p:sp>
        <p:nvSpPr>
          <p:cNvPr id="11" name="TextBox 10">
            <a:extLst>
              <a:ext uri="{FF2B5EF4-FFF2-40B4-BE49-F238E27FC236}">
                <a16:creationId xmlns:a16="http://schemas.microsoft.com/office/drawing/2014/main" id="{644E09B5-35DF-4662-AE5F-687831CF166E}"/>
              </a:ext>
            </a:extLst>
          </p:cNvPr>
          <p:cNvSpPr txBox="1"/>
          <p:nvPr/>
        </p:nvSpPr>
        <p:spPr>
          <a:xfrm>
            <a:off x="5855786" y="914400"/>
            <a:ext cx="5758308"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Reference: (IRP) Notice: </a:t>
            </a:r>
            <a:r>
              <a:rPr lang="en-US" sz="1000" dirty="0">
                <a:latin typeface="Arial" panose="020B0604020202020204" pitchFamily="34" charset="0"/>
                <a:cs typeface="Arial" panose="020B0604020202020204" pitchFamily="34" charset="0"/>
                <a:hlinkClick r:id="rId2"/>
              </a:rPr>
              <a:t>20.1.7 Information Return Penalties | Internal Revenue Service (irs.gov)</a:t>
            </a:r>
            <a:r>
              <a:rPr lang="en-US" sz="10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34A6376-6104-74F3-B5E3-AF793B3BB6ED}"/>
              </a:ext>
            </a:extLst>
          </p:cNvPr>
          <p:cNvPicPr>
            <a:picLocks noChangeAspect="1"/>
          </p:cNvPicPr>
          <p:nvPr/>
        </p:nvPicPr>
        <p:blipFill>
          <a:blip r:embed="rId3"/>
          <a:stretch>
            <a:fillRect/>
          </a:stretch>
        </p:blipFill>
        <p:spPr>
          <a:xfrm>
            <a:off x="660434" y="2238880"/>
            <a:ext cx="5098993" cy="3597144"/>
          </a:xfrm>
          <a:prstGeom prst="rect">
            <a:avLst/>
          </a:prstGeom>
        </p:spPr>
      </p:pic>
      <p:pic>
        <p:nvPicPr>
          <p:cNvPr id="7" name="Picture 6">
            <a:extLst>
              <a:ext uri="{FF2B5EF4-FFF2-40B4-BE49-F238E27FC236}">
                <a16:creationId xmlns:a16="http://schemas.microsoft.com/office/drawing/2014/main" id="{2327FF0D-9848-3A9C-D436-68134042B280}"/>
              </a:ext>
            </a:extLst>
          </p:cNvPr>
          <p:cNvPicPr>
            <a:picLocks noChangeAspect="1"/>
          </p:cNvPicPr>
          <p:nvPr/>
        </p:nvPicPr>
        <p:blipFill>
          <a:blip r:embed="rId4"/>
          <a:stretch>
            <a:fillRect/>
          </a:stretch>
        </p:blipFill>
        <p:spPr>
          <a:xfrm>
            <a:off x="723708" y="1353705"/>
            <a:ext cx="5035719" cy="837720"/>
          </a:xfrm>
          <a:prstGeom prst="rect">
            <a:avLst/>
          </a:prstGeom>
        </p:spPr>
      </p:pic>
      <p:pic>
        <p:nvPicPr>
          <p:cNvPr id="9" name="Picture 8">
            <a:extLst>
              <a:ext uri="{FF2B5EF4-FFF2-40B4-BE49-F238E27FC236}">
                <a16:creationId xmlns:a16="http://schemas.microsoft.com/office/drawing/2014/main" id="{FBB3E109-C449-8A3E-27AA-C59D83B34C9F}"/>
              </a:ext>
            </a:extLst>
          </p:cNvPr>
          <p:cNvPicPr>
            <a:picLocks noChangeAspect="1"/>
          </p:cNvPicPr>
          <p:nvPr/>
        </p:nvPicPr>
        <p:blipFill>
          <a:blip r:embed="rId5"/>
          <a:stretch>
            <a:fillRect/>
          </a:stretch>
        </p:blipFill>
        <p:spPr>
          <a:xfrm>
            <a:off x="5855787" y="2218319"/>
            <a:ext cx="5758308" cy="3619048"/>
          </a:xfrm>
          <a:prstGeom prst="rect">
            <a:avLst/>
          </a:prstGeom>
        </p:spPr>
      </p:pic>
      <p:pic>
        <p:nvPicPr>
          <p:cNvPr id="13" name="Picture 12">
            <a:extLst>
              <a:ext uri="{FF2B5EF4-FFF2-40B4-BE49-F238E27FC236}">
                <a16:creationId xmlns:a16="http://schemas.microsoft.com/office/drawing/2014/main" id="{A17830DE-AB82-DDFD-21A3-D530EB138564}"/>
              </a:ext>
            </a:extLst>
          </p:cNvPr>
          <p:cNvPicPr>
            <a:picLocks noChangeAspect="1"/>
          </p:cNvPicPr>
          <p:nvPr/>
        </p:nvPicPr>
        <p:blipFill>
          <a:blip r:embed="rId6"/>
          <a:stretch>
            <a:fillRect/>
          </a:stretch>
        </p:blipFill>
        <p:spPr>
          <a:xfrm>
            <a:off x="5934238" y="1408034"/>
            <a:ext cx="5854667" cy="761905"/>
          </a:xfrm>
          <a:prstGeom prst="rect">
            <a:avLst/>
          </a:prstGeom>
        </p:spPr>
      </p:pic>
    </p:spTree>
    <p:extLst>
      <p:ext uri="{BB962C8B-B14F-4D97-AF65-F5344CB8AC3E}">
        <p14:creationId xmlns:p14="http://schemas.microsoft.com/office/powerpoint/2010/main" val="1262514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E4A1B1-971F-4FDC-8C07-E200B64C210B}"/>
              </a:ext>
            </a:extLst>
          </p:cNvPr>
          <p:cNvSpPr>
            <a:spLocks noGrp="1"/>
          </p:cNvSpPr>
          <p:nvPr>
            <p:ph type="title"/>
          </p:nvPr>
        </p:nvSpPr>
        <p:spPr/>
        <p:txBody>
          <a:bodyPr/>
          <a:lstStyle/>
          <a:p>
            <a:r>
              <a:rPr lang="en-US" dirty="0"/>
              <a:t>Before Q&amp;A</a:t>
            </a:r>
          </a:p>
        </p:txBody>
      </p:sp>
      <p:sp>
        <p:nvSpPr>
          <p:cNvPr id="5" name="Text Placeholder 4">
            <a:extLst>
              <a:ext uri="{FF2B5EF4-FFF2-40B4-BE49-F238E27FC236}">
                <a16:creationId xmlns:a16="http://schemas.microsoft.com/office/drawing/2014/main" id="{7E921A33-3FD9-4A57-8287-3953BDA5DD6D}"/>
              </a:ext>
            </a:extLst>
          </p:cNvPr>
          <p:cNvSpPr>
            <a:spLocks noGrp="1"/>
          </p:cNvSpPr>
          <p:nvPr>
            <p:ph type="body" sz="quarter" idx="10"/>
          </p:nvPr>
        </p:nvSpPr>
        <p:spPr>
          <a:xfrm>
            <a:off x="1496349" y="4014087"/>
            <a:ext cx="2224088" cy="603250"/>
          </a:xfrm>
        </p:spPr>
        <p:txBody>
          <a:bodyPr/>
          <a:lstStyle/>
          <a:p>
            <a:r>
              <a:rPr lang="en-US" sz="2400" dirty="0"/>
              <a:t>HRCI/SHRM certificate is in the handout section</a:t>
            </a:r>
          </a:p>
        </p:txBody>
      </p:sp>
      <p:sp>
        <p:nvSpPr>
          <p:cNvPr id="6" name="Text Placeholder 5">
            <a:extLst>
              <a:ext uri="{FF2B5EF4-FFF2-40B4-BE49-F238E27FC236}">
                <a16:creationId xmlns:a16="http://schemas.microsoft.com/office/drawing/2014/main" id="{F56D2629-8D09-43D5-9645-61658EB3474F}"/>
              </a:ext>
            </a:extLst>
          </p:cNvPr>
          <p:cNvSpPr>
            <a:spLocks noGrp="1"/>
          </p:cNvSpPr>
          <p:nvPr>
            <p:ph type="body" sz="quarter" idx="11"/>
          </p:nvPr>
        </p:nvSpPr>
        <p:spPr>
          <a:xfrm>
            <a:off x="4670455" y="4014087"/>
            <a:ext cx="2686705" cy="584200"/>
          </a:xfrm>
        </p:spPr>
        <p:txBody>
          <a:bodyPr/>
          <a:lstStyle/>
          <a:p>
            <a:r>
              <a:rPr lang="en-US" sz="2400" dirty="0"/>
              <a:t>Receive an email tomorrow with </a:t>
            </a:r>
            <a:br>
              <a:rPr lang="en-US" sz="2400" dirty="0"/>
            </a:br>
            <a:r>
              <a:rPr lang="en-US" sz="2400" dirty="0"/>
              <a:t>the certificate &amp; recording</a:t>
            </a:r>
          </a:p>
        </p:txBody>
      </p:sp>
      <p:sp>
        <p:nvSpPr>
          <p:cNvPr id="7" name="Text Placeholder 6">
            <a:extLst>
              <a:ext uri="{FF2B5EF4-FFF2-40B4-BE49-F238E27FC236}">
                <a16:creationId xmlns:a16="http://schemas.microsoft.com/office/drawing/2014/main" id="{D9FC0686-E2AF-4048-8DD2-492E5DC4B141}"/>
              </a:ext>
            </a:extLst>
          </p:cNvPr>
          <p:cNvSpPr>
            <a:spLocks noGrp="1"/>
          </p:cNvSpPr>
          <p:nvPr>
            <p:ph type="body" sz="quarter" idx="12"/>
          </p:nvPr>
        </p:nvSpPr>
        <p:spPr>
          <a:xfrm>
            <a:off x="8307178" y="4014087"/>
            <a:ext cx="2224088" cy="584200"/>
          </a:xfrm>
        </p:spPr>
        <p:txBody>
          <a:bodyPr/>
          <a:lstStyle/>
          <a:p>
            <a:r>
              <a:rPr lang="en-US" sz="2400" dirty="0"/>
              <a:t>Please complete the exit survey</a:t>
            </a:r>
          </a:p>
        </p:txBody>
      </p:sp>
      <p:pic>
        <p:nvPicPr>
          <p:cNvPr id="10" name="Picture 9" descr="Logo&#10;&#10;Description automatically generated">
            <a:extLst>
              <a:ext uri="{FF2B5EF4-FFF2-40B4-BE49-F238E27FC236}">
                <a16:creationId xmlns:a16="http://schemas.microsoft.com/office/drawing/2014/main" id="{BAC70BF8-B05C-4FF0-A534-A9B94ED77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5360" y="5873494"/>
            <a:ext cx="2351811" cy="909205"/>
          </a:xfrm>
          <a:prstGeom prst="rect">
            <a:avLst/>
          </a:prstGeom>
        </p:spPr>
      </p:pic>
      <p:pic>
        <p:nvPicPr>
          <p:cNvPr id="13" name="Graphic 12">
            <a:extLst>
              <a:ext uri="{FF2B5EF4-FFF2-40B4-BE49-F238E27FC236}">
                <a16:creationId xmlns:a16="http://schemas.microsoft.com/office/drawing/2014/main" id="{0E5DD933-330B-488F-A806-FF52398686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794572" y="1787703"/>
            <a:ext cx="1546149" cy="1665379"/>
          </a:xfrm>
          <a:prstGeom prst="rect">
            <a:avLst/>
          </a:prstGeom>
        </p:spPr>
      </p:pic>
      <p:pic>
        <p:nvPicPr>
          <p:cNvPr id="3" name="Graphic 2">
            <a:extLst>
              <a:ext uri="{FF2B5EF4-FFF2-40B4-BE49-F238E27FC236}">
                <a16:creationId xmlns:a16="http://schemas.microsoft.com/office/drawing/2014/main" id="{D624187F-8D88-4EBC-837D-62E4CD0D523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315656" y="1804767"/>
            <a:ext cx="1396304" cy="1437372"/>
          </a:xfrm>
          <a:prstGeom prst="rect">
            <a:avLst/>
          </a:prstGeom>
        </p:spPr>
      </p:pic>
      <p:pic>
        <p:nvPicPr>
          <p:cNvPr id="9" name="Graphic 8">
            <a:extLst>
              <a:ext uri="{FF2B5EF4-FFF2-40B4-BE49-F238E27FC236}">
                <a16:creationId xmlns:a16="http://schemas.microsoft.com/office/drawing/2014/main" id="{94CFB95D-723E-473F-BB0D-EB03536B8C5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968756" y="1787703"/>
            <a:ext cx="1264288" cy="1757145"/>
          </a:xfrm>
          <a:prstGeom prst="rect">
            <a:avLst/>
          </a:prstGeom>
        </p:spPr>
      </p:pic>
    </p:spTree>
    <p:extLst>
      <p:ext uri="{BB962C8B-B14F-4D97-AF65-F5344CB8AC3E}">
        <p14:creationId xmlns:p14="http://schemas.microsoft.com/office/powerpoint/2010/main" val="1851644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54" y="3462373"/>
            <a:ext cx="9144000" cy="2387600"/>
          </a:xfrm>
        </p:spPr>
        <p:txBody>
          <a:bodyPr/>
          <a:lstStyle/>
          <a:p>
            <a:pPr algn="l"/>
            <a:r>
              <a:rPr lang="en-US" dirty="0"/>
              <a:t>QUESTIONS</a:t>
            </a:r>
            <a:br>
              <a:rPr lang="en-US"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B64EAC4A-2ED9-4285-A0DC-35421AD19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18" y="5249237"/>
            <a:ext cx="3547872" cy="1371600"/>
          </a:xfrm>
          <a:prstGeom prst="rect">
            <a:avLst/>
          </a:prstGeom>
        </p:spPr>
      </p:pic>
    </p:spTree>
    <p:extLst>
      <p:ext uri="{BB962C8B-B14F-4D97-AF65-F5344CB8AC3E}">
        <p14:creationId xmlns:p14="http://schemas.microsoft.com/office/powerpoint/2010/main" val="156792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54" y="3462373"/>
            <a:ext cx="9144000" cy="2387600"/>
          </a:xfrm>
        </p:spPr>
        <p:txBody>
          <a:bodyPr/>
          <a:lstStyle/>
          <a:p>
            <a:pPr algn="l"/>
            <a:r>
              <a:rPr lang="en-US" dirty="0"/>
              <a:t>BASIC’s ACA Solution</a:t>
            </a:r>
            <a:br>
              <a:rPr lang="en-US" dirty="0"/>
            </a:br>
            <a:endParaRPr lang="en-US" dirty="0"/>
          </a:p>
        </p:txBody>
      </p:sp>
      <p:pic>
        <p:nvPicPr>
          <p:cNvPr id="6" name="Picture 5" descr="A picture containing drawing&#10;&#10;Description automatically generated">
            <a:extLst>
              <a:ext uri="{FF2B5EF4-FFF2-40B4-BE49-F238E27FC236}">
                <a16:creationId xmlns:a16="http://schemas.microsoft.com/office/drawing/2014/main" id="{B64EAC4A-2ED9-4285-A0DC-35421AD19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18" y="5249237"/>
            <a:ext cx="3547872" cy="1371600"/>
          </a:xfrm>
          <a:prstGeom prst="rect">
            <a:avLst/>
          </a:prstGeom>
        </p:spPr>
      </p:pic>
    </p:spTree>
    <p:extLst>
      <p:ext uri="{BB962C8B-B14F-4D97-AF65-F5344CB8AC3E}">
        <p14:creationId xmlns:p14="http://schemas.microsoft.com/office/powerpoint/2010/main" val="3025261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5361" y="2132422"/>
            <a:ext cx="6073814" cy="3615018"/>
          </a:xfrm>
          <a:prstGeom prst="rect">
            <a:avLst/>
          </a:prstGeom>
        </p:spPr>
      </p:pic>
      <p:sp>
        <p:nvSpPr>
          <p:cNvPr id="5" name="Content Placeholder 4">
            <a:extLst>
              <a:ext uri="{FF2B5EF4-FFF2-40B4-BE49-F238E27FC236}">
                <a16:creationId xmlns:a16="http://schemas.microsoft.com/office/drawing/2014/main" id="{A60C8FF7-320D-4836-BF8C-A2B98CCE4058}"/>
              </a:ext>
            </a:extLst>
          </p:cNvPr>
          <p:cNvSpPr>
            <a:spLocks noGrp="1"/>
          </p:cNvSpPr>
          <p:nvPr>
            <p:ph sz="half" idx="1"/>
          </p:nvPr>
        </p:nvSpPr>
        <p:spPr/>
        <p:txBody>
          <a:bodyPr/>
          <a:lstStyle/>
          <a:p>
            <a:pPr>
              <a:spcAft>
                <a:spcPts val="1200"/>
              </a:spcAft>
            </a:pPr>
            <a:r>
              <a:rPr lang="en-US" dirty="0"/>
              <a:t>Self-insured and fully-insured</a:t>
            </a:r>
          </a:p>
          <a:p>
            <a:pPr>
              <a:spcAft>
                <a:spcPts val="1200"/>
              </a:spcAft>
            </a:pPr>
            <a:r>
              <a:rPr lang="en-US" dirty="0"/>
              <a:t>Renewing benefits mid-year</a:t>
            </a:r>
          </a:p>
          <a:p>
            <a:pPr>
              <a:spcAft>
                <a:spcPts val="1200"/>
              </a:spcAft>
            </a:pPr>
            <a:r>
              <a:rPr lang="en-US" dirty="0"/>
              <a:t>Multiple companies filing as a controlled group</a:t>
            </a:r>
          </a:p>
          <a:p>
            <a:pPr>
              <a:spcAft>
                <a:spcPts val="1200"/>
              </a:spcAft>
            </a:pPr>
            <a:r>
              <a:rPr lang="en-US" dirty="0"/>
              <a:t>Union and non-union environments</a:t>
            </a:r>
          </a:p>
          <a:p>
            <a:pPr>
              <a:spcAft>
                <a:spcPts val="1200"/>
              </a:spcAft>
            </a:pPr>
            <a:r>
              <a:rPr lang="en-US" dirty="0"/>
              <a:t>Age banded</a:t>
            </a:r>
          </a:p>
          <a:p>
            <a:pPr>
              <a:spcAft>
                <a:spcPts val="1200"/>
              </a:spcAft>
            </a:pPr>
            <a:endParaRPr lang="en-US" dirty="0"/>
          </a:p>
          <a:p>
            <a:pPr>
              <a:spcAft>
                <a:spcPts val="1200"/>
              </a:spcAft>
            </a:pPr>
            <a:endParaRPr lang="en-US" dirty="0"/>
          </a:p>
        </p:txBody>
      </p:sp>
      <p:sp>
        <p:nvSpPr>
          <p:cNvPr id="2" name="Title 1"/>
          <p:cNvSpPr>
            <a:spLocks noGrp="1"/>
          </p:cNvSpPr>
          <p:nvPr>
            <p:ph type="title"/>
          </p:nvPr>
        </p:nvSpPr>
        <p:spPr>
          <a:xfrm>
            <a:off x="838199" y="365125"/>
            <a:ext cx="11192691" cy="1325563"/>
          </a:xfrm>
        </p:spPr>
        <p:txBody>
          <a:bodyPr/>
          <a:lstStyle/>
          <a:p>
            <a:r>
              <a:rPr lang="en-US" dirty="0"/>
              <a:t>Reporting For Any Employer!</a:t>
            </a:r>
          </a:p>
        </p:txBody>
      </p:sp>
      <p:sp>
        <p:nvSpPr>
          <p:cNvPr id="12" name="TextBox 11"/>
          <p:cNvSpPr txBox="1"/>
          <p:nvPr/>
        </p:nvSpPr>
        <p:spPr>
          <a:xfrm>
            <a:off x="4850969" y="6189175"/>
            <a:ext cx="6858206"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BASIC can handle them all!</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4064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p:txBody>
          <a:bodyPr/>
          <a:lstStyle/>
          <a:p>
            <a:r>
              <a:rPr lang="en-US" dirty="0"/>
              <a:t>Why ACA Elevate?</a:t>
            </a:r>
          </a:p>
        </p:txBody>
      </p:sp>
      <p:sp>
        <p:nvSpPr>
          <p:cNvPr id="18" name="Content Placeholder 2"/>
          <p:cNvSpPr>
            <a:spLocks noGrp="1"/>
          </p:cNvSpPr>
          <p:nvPr>
            <p:ph idx="1"/>
          </p:nvPr>
        </p:nvSpPr>
        <p:spPr>
          <a:xfrm>
            <a:off x="838199" y="1713658"/>
            <a:ext cx="10515599" cy="4287792"/>
          </a:xfrm>
        </p:spPr>
        <p:txBody>
          <a:bodyPr>
            <a:normAutofit fontScale="85000" lnSpcReduction="20000"/>
          </a:bodyPr>
          <a:lstStyle/>
          <a:p>
            <a:pPr>
              <a:lnSpc>
                <a:spcPct val="120000"/>
              </a:lnSpc>
              <a:spcBef>
                <a:spcPts val="0"/>
              </a:spcBef>
              <a:spcAft>
                <a:spcPts val="1200"/>
              </a:spcAft>
            </a:pPr>
            <a:r>
              <a:rPr lang="en-US" dirty="0"/>
              <a:t>Straightforward 2-part process</a:t>
            </a:r>
          </a:p>
          <a:p>
            <a:pPr>
              <a:lnSpc>
                <a:spcPct val="120000"/>
              </a:lnSpc>
              <a:spcBef>
                <a:spcPts val="0"/>
              </a:spcBef>
              <a:spcAft>
                <a:spcPts val="1200"/>
              </a:spcAft>
            </a:pPr>
            <a:r>
              <a:rPr lang="en-US" dirty="0"/>
              <a:t>Correct coding done for you!</a:t>
            </a:r>
          </a:p>
          <a:p>
            <a:pPr>
              <a:lnSpc>
                <a:spcPct val="120000"/>
              </a:lnSpc>
              <a:spcBef>
                <a:spcPts val="0"/>
              </a:spcBef>
              <a:spcAft>
                <a:spcPts val="1200"/>
              </a:spcAft>
            </a:pPr>
            <a:r>
              <a:rPr lang="en-US" dirty="0"/>
              <a:t>Video training/PDF tutorials</a:t>
            </a:r>
          </a:p>
          <a:p>
            <a:pPr>
              <a:lnSpc>
                <a:spcPct val="120000"/>
              </a:lnSpc>
              <a:spcBef>
                <a:spcPts val="0"/>
              </a:spcBef>
              <a:spcAft>
                <a:spcPts val="1200"/>
              </a:spcAft>
            </a:pPr>
            <a:r>
              <a:rPr lang="en-US" dirty="0"/>
              <a:t>Excellent customer and compliance support guiding you through the process</a:t>
            </a:r>
          </a:p>
          <a:p>
            <a:pPr>
              <a:lnSpc>
                <a:spcPct val="120000"/>
              </a:lnSpc>
              <a:spcBef>
                <a:spcPts val="0"/>
              </a:spcBef>
              <a:spcAft>
                <a:spcPts val="1200"/>
              </a:spcAft>
            </a:pPr>
            <a:r>
              <a:rPr lang="en-US" dirty="0"/>
              <a:t>BASIC assumes liability for accuracy of the transmittal to the IRS, timing of the employee forms, and accuracy of the information</a:t>
            </a:r>
          </a:p>
          <a:p>
            <a:pPr lvl="1">
              <a:lnSpc>
                <a:spcPct val="120000"/>
              </a:lnSpc>
              <a:spcBef>
                <a:spcPts val="0"/>
              </a:spcBef>
              <a:spcAft>
                <a:spcPts val="1200"/>
              </a:spcAft>
            </a:pPr>
            <a:r>
              <a:rPr lang="en-US" dirty="0"/>
              <a:t>Of course, we can't be held responsible for the data that you or your carrier provide but if we make the error, then we will make it right</a:t>
            </a:r>
          </a:p>
        </p:txBody>
      </p:sp>
      <p:sp>
        <p:nvSpPr>
          <p:cNvPr id="5" name="Oval 4"/>
          <p:cNvSpPr/>
          <p:nvPr/>
        </p:nvSpPr>
        <p:spPr>
          <a:xfrm>
            <a:off x="9627326" y="365125"/>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428" y="546539"/>
            <a:ext cx="1535563" cy="1535563"/>
          </a:xfrm>
          <a:prstGeom prst="rect">
            <a:avLst/>
          </a:prstGeom>
        </p:spPr>
      </p:pic>
    </p:spTree>
    <p:extLst>
      <p:ext uri="{BB962C8B-B14F-4D97-AF65-F5344CB8AC3E}">
        <p14:creationId xmlns:p14="http://schemas.microsoft.com/office/powerpoint/2010/main" val="418736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689085" y="6287747"/>
            <a:ext cx="10869433" cy="461665"/>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HR Solutions should be simple. </a:t>
            </a:r>
            <a:r>
              <a:rPr lang="en-US" sz="2400" b="1" dirty="0">
                <a:solidFill>
                  <a:schemeClr val="bg1"/>
                </a:solidFill>
                <a:latin typeface="Arial" panose="020B0604020202020204" pitchFamily="34" charset="0"/>
                <a:cs typeface="Arial" panose="020B0604020202020204" pitchFamily="34" charset="0"/>
              </a:rPr>
              <a:t>Keep it BASIC.</a:t>
            </a:r>
          </a:p>
        </p:txBody>
      </p:sp>
      <p:sp>
        <p:nvSpPr>
          <p:cNvPr id="34" name="TextBox 33"/>
          <p:cNvSpPr txBox="1"/>
          <p:nvPr/>
        </p:nvSpPr>
        <p:spPr>
          <a:xfrm>
            <a:off x="633482" y="3017181"/>
            <a:ext cx="5642149" cy="1477328"/>
          </a:xfrm>
          <a:prstGeom prst="rect">
            <a:avLst/>
          </a:prstGeom>
          <a:noFill/>
        </p:spPr>
        <p:txBody>
          <a:bodyPr wrap="square" rtlCol="0">
            <a:spAutoFit/>
          </a:bodyPr>
          <a:lstStyle/>
          <a:p>
            <a:r>
              <a:rPr lang="en-US" sz="3000" b="1" dirty="0">
                <a:solidFill>
                  <a:srgbClr val="1F3A49"/>
                </a:solidFill>
                <a:latin typeface="Arial" panose="020B0604020202020204" pitchFamily="34" charset="0"/>
                <a:cs typeface="Arial" panose="020B0604020202020204" pitchFamily="34" charset="0"/>
              </a:rPr>
              <a:t>Technology Driven HR Solutions to Take Your Company Further </a:t>
            </a:r>
          </a:p>
        </p:txBody>
      </p:sp>
      <p:sp>
        <p:nvSpPr>
          <p:cNvPr id="7" name="Content Placeholder 3">
            <a:extLst>
              <a:ext uri="{FF2B5EF4-FFF2-40B4-BE49-F238E27FC236}">
                <a16:creationId xmlns:a16="http://schemas.microsoft.com/office/drawing/2014/main" id="{62AC418E-9214-4D1E-8C98-976B578D0871}"/>
              </a:ext>
            </a:extLst>
          </p:cNvPr>
          <p:cNvSpPr txBox="1">
            <a:spLocks/>
          </p:cNvSpPr>
          <p:nvPr/>
        </p:nvSpPr>
        <p:spPr>
          <a:xfrm>
            <a:off x="672835" y="4671607"/>
            <a:ext cx="4647431" cy="38269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0"/>
              </a:spcBef>
              <a:spcAft>
                <a:spcPts val="600"/>
              </a:spcAft>
              <a:buNone/>
            </a:pPr>
            <a:r>
              <a:rPr lang="en-US" sz="1800" dirty="0">
                <a:solidFill>
                  <a:srgbClr val="3A6E8F"/>
                </a:solidFill>
                <a:latin typeface="Arial" panose="020B0604020202020204" pitchFamily="34" charset="0"/>
                <a:cs typeface="Arial" panose="020B0604020202020204" pitchFamily="34" charset="0"/>
              </a:rPr>
              <a:t>Suite of HR Benefits, Payroll and Leave Management, and Compliance solutions offered individually or bundled. </a:t>
            </a:r>
          </a:p>
        </p:txBody>
      </p:sp>
      <p:pic>
        <p:nvPicPr>
          <p:cNvPr id="6" name="Picture 5">
            <a:extLst>
              <a:ext uri="{FF2B5EF4-FFF2-40B4-BE49-F238E27FC236}">
                <a16:creationId xmlns:a16="http://schemas.microsoft.com/office/drawing/2014/main" id="{943DFE6B-9A82-4304-955F-12C7F4DEE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802" y="264634"/>
            <a:ext cx="6023113" cy="6023113"/>
          </a:xfrm>
          <a:prstGeom prst="rect">
            <a:avLst/>
          </a:prstGeom>
        </p:spPr>
      </p:pic>
    </p:spTree>
    <p:extLst>
      <p:ext uri="{BB962C8B-B14F-4D97-AF65-F5344CB8AC3E}">
        <p14:creationId xmlns:p14="http://schemas.microsoft.com/office/powerpoint/2010/main" val="1764391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ACA Elevate: The Process</a:t>
            </a:r>
          </a:p>
        </p:txBody>
      </p:sp>
      <p:grpSp>
        <p:nvGrpSpPr>
          <p:cNvPr id="4" name="Group 3"/>
          <p:cNvGrpSpPr/>
          <p:nvPr/>
        </p:nvGrpSpPr>
        <p:grpSpPr>
          <a:xfrm>
            <a:off x="671539" y="2087745"/>
            <a:ext cx="10970219" cy="2570915"/>
            <a:chOff x="1594767" y="2473512"/>
            <a:chExt cx="8978843" cy="2104228"/>
          </a:xfrm>
        </p:grpSpPr>
        <p:grpSp>
          <p:nvGrpSpPr>
            <p:cNvPr id="6" name="Group 5"/>
            <p:cNvGrpSpPr/>
            <p:nvPr/>
          </p:nvGrpSpPr>
          <p:grpSpPr>
            <a:xfrm>
              <a:off x="1594767" y="2473512"/>
              <a:ext cx="2819400" cy="2026352"/>
              <a:chOff x="639663" y="2010760"/>
              <a:chExt cx="2897683" cy="2026352"/>
            </a:xfrm>
          </p:grpSpPr>
          <p:grpSp>
            <p:nvGrpSpPr>
              <p:cNvPr id="7" name="Group 6"/>
              <p:cNvGrpSpPr/>
              <p:nvPr/>
            </p:nvGrpSpPr>
            <p:grpSpPr>
              <a:xfrm>
                <a:off x="1219200" y="2010760"/>
                <a:ext cx="2318146" cy="2026352"/>
                <a:chOff x="583927" y="2149123"/>
                <a:chExt cx="2318146" cy="2026352"/>
              </a:xfrm>
            </p:grpSpPr>
            <p:sp>
              <p:nvSpPr>
                <p:cNvPr id="11" name="Right Arrow 10"/>
                <p:cNvSpPr/>
                <p:nvPr/>
              </p:nvSpPr>
              <p:spPr>
                <a:xfrm>
                  <a:off x="583927" y="2149123"/>
                  <a:ext cx="2318146" cy="2026352"/>
                </a:xfrm>
                <a:prstGeom prst="rightArrow">
                  <a:avLst>
                    <a:gd name="adj1" fmla="val 70000"/>
                    <a:gd name="adj2" fmla="val 50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2" name="Right Arrow 4"/>
                <p:cNvSpPr/>
                <p:nvPr/>
              </p:nvSpPr>
              <p:spPr>
                <a:xfrm>
                  <a:off x="1163462" y="2453076"/>
                  <a:ext cx="1663753" cy="14184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Employer Information</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Employee Classifications</a:t>
                  </a:r>
                </a:p>
              </p:txBody>
            </p:sp>
          </p:grpSp>
          <p:grpSp>
            <p:nvGrpSpPr>
              <p:cNvPr id="8" name="Group 7"/>
              <p:cNvGrpSpPr/>
              <p:nvPr/>
            </p:nvGrpSpPr>
            <p:grpSpPr>
              <a:xfrm>
                <a:off x="639663" y="2444400"/>
                <a:ext cx="1159073" cy="1159073"/>
                <a:chOff x="4390" y="2582763"/>
                <a:chExt cx="1159073" cy="1159073"/>
              </a:xfrm>
            </p:grpSpPr>
            <p:sp>
              <p:nvSpPr>
                <p:cNvPr id="9" name="Oval 8"/>
                <p:cNvSpPr/>
                <p:nvPr/>
              </p:nvSpPr>
              <p:spPr>
                <a:xfrm>
                  <a:off x="4390" y="2582763"/>
                  <a:ext cx="1159073" cy="1159073"/>
                </a:xfrm>
                <a:prstGeom prst="ellipse">
                  <a:avLst/>
                </a:prstGeom>
                <a:solidFill>
                  <a:srgbClr val="72B60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6"/>
                <p:cNvSpPr/>
                <p:nvPr/>
              </p:nvSpPr>
              <p:spPr>
                <a:xfrm>
                  <a:off x="174132" y="2752505"/>
                  <a:ext cx="819589" cy="81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Input</a:t>
                  </a:r>
                </a:p>
              </p:txBody>
            </p:sp>
          </p:grpSp>
        </p:grpSp>
        <p:grpSp>
          <p:nvGrpSpPr>
            <p:cNvPr id="13" name="Group 12"/>
            <p:cNvGrpSpPr/>
            <p:nvPr/>
          </p:nvGrpSpPr>
          <p:grpSpPr>
            <a:xfrm>
              <a:off x="4565296" y="2473513"/>
              <a:ext cx="2819400" cy="2095129"/>
              <a:chOff x="3612739" y="2010760"/>
              <a:chExt cx="3094388" cy="2163907"/>
            </a:xfrm>
          </p:grpSpPr>
          <p:grpSp>
            <p:nvGrpSpPr>
              <p:cNvPr id="14" name="Group 13"/>
              <p:cNvGrpSpPr/>
              <p:nvPr/>
            </p:nvGrpSpPr>
            <p:grpSpPr>
              <a:xfrm>
                <a:off x="4231617" y="2010760"/>
                <a:ext cx="2475510" cy="2163907"/>
                <a:chOff x="618955" y="746846"/>
                <a:chExt cx="2475510" cy="2163907"/>
              </a:xfrm>
            </p:grpSpPr>
            <p:sp>
              <p:nvSpPr>
                <p:cNvPr id="18" name="Right Arrow 17"/>
                <p:cNvSpPr/>
                <p:nvPr/>
              </p:nvSpPr>
              <p:spPr>
                <a:xfrm>
                  <a:off x="618955" y="746846"/>
                  <a:ext cx="2475510" cy="2163907"/>
                </a:xfrm>
                <a:prstGeom prst="rightArrow">
                  <a:avLst>
                    <a:gd name="adj1" fmla="val 70000"/>
                    <a:gd name="adj2" fmla="val 50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9" name="Right Arrow 4"/>
                <p:cNvSpPr/>
                <p:nvPr/>
              </p:nvSpPr>
              <p:spPr>
                <a:xfrm>
                  <a:off x="1237832" y="1071432"/>
                  <a:ext cx="1610825" cy="15147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Employee Census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Dependent Census </a:t>
                  </a:r>
                  <a:br>
                    <a:rPr kumimoji="0" lang="en-US"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(if self funded)</a:t>
                  </a:r>
                </a:p>
              </p:txBody>
            </p:sp>
          </p:grpSp>
          <p:grpSp>
            <p:nvGrpSpPr>
              <p:cNvPr id="15" name="Group 14"/>
              <p:cNvGrpSpPr/>
              <p:nvPr/>
            </p:nvGrpSpPr>
            <p:grpSpPr>
              <a:xfrm>
                <a:off x="3612739" y="2473836"/>
                <a:ext cx="1237755" cy="1237755"/>
                <a:chOff x="77" y="1209922"/>
                <a:chExt cx="1237755" cy="1237755"/>
              </a:xfrm>
            </p:grpSpPr>
            <p:sp>
              <p:nvSpPr>
                <p:cNvPr id="16" name="Oval 15"/>
                <p:cNvSpPr/>
                <p:nvPr/>
              </p:nvSpPr>
              <p:spPr>
                <a:xfrm>
                  <a:off x="77" y="1209922"/>
                  <a:ext cx="1237755" cy="1237755"/>
                </a:xfrm>
                <a:prstGeom prst="ellipse">
                  <a:avLst/>
                </a:prstGeom>
                <a:solidFill>
                  <a:srgbClr val="3A6E8F"/>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6"/>
                <p:cNvSpPr/>
                <p:nvPr/>
              </p:nvSpPr>
              <p:spPr>
                <a:xfrm>
                  <a:off x="181342" y="1391187"/>
                  <a:ext cx="875225" cy="8752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Upload</a:t>
                  </a:r>
                </a:p>
              </p:txBody>
            </p:sp>
          </p:grpSp>
        </p:grpSp>
        <p:grpSp>
          <p:nvGrpSpPr>
            <p:cNvPr id="20" name="Group 19"/>
            <p:cNvGrpSpPr/>
            <p:nvPr/>
          </p:nvGrpSpPr>
          <p:grpSpPr>
            <a:xfrm>
              <a:off x="7543800" y="2514600"/>
              <a:ext cx="3029810" cy="2063140"/>
              <a:chOff x="5172000" y="3603473"/>
              <a:chExt cx="3094066" cy="2163907"/>
            </a:xfrm>
          </p:grpSpPr>
          <p:grpSp>
            <p:nvGrpSpPr>
              <p:cNvPr id="21" name="Group 20"/>
              <p:cNvGrpSpPr/>
              <p:nvPr/>
            </p:nvGrpSpPr>
            <p:grpSpPr>
              <a:xfrm>
                <a:off x="5791200" y="3603473"/>
                <a:ext cx="2474866" cy="2163907"/>
                <a:chOff x="3868384" y="746846"/>
                <a:chExt cx="2474866" cy="2163907"/>
              </a:xfrm>
            </p:grpSpPr>
            <p:sp>
              <p:nvSpPr>
                <p:cNvPr id="25" name="Right Arrow 24"/>
                <p:cNvSpPr/>
                <p:nvPr/>
              </p:nvSpPr>
              <p:spPr>
                <a:xfrm>
                  <a:off x="3868384" y="746846"/>
                  <a:ext cx="2474866" cy="2163907"/>
                </a:xfrm>
                <a:prstGeom prst="rightArrow">
                  <a:avLst>
                    <a:gd name="adj1" fmla="val 70000"/>
                    <a:gd name="adj2" fmla="val 50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6" name="Right Arrow 4"/>
                <p:cNvSpPr/>
                <p:nvPr/>
              </p:nvSpPr>
              <p:spPr>
                <a:xfrm>
                  <a:off x="4487099" y="1071432"/>
                  <a:ext cx="1754767" cy="15147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1094/95C to PDF</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Generates eFiling format</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Summary report</a:t>
                  </a:r>
                </a:p>
              </p:txBody>
            </p:sp>
          </p:grpSp>
          <p:grpSp>
            <p:nvGrpSpPr>
              <p:cNvPr id="22" name="Group 21"/>
              <p:cNvGrpSpPr/>
              <p:nvPr/>
            </p:nvGrpSpPr>
            <p:grpSpPr>
              <a:xfrm>
                <a:off x="5172000" y="4066549"/>
                <a:ext cx="1237755" cy="1237755"/>
                <a:chOff x="3249184" y="1209922"/>
                <a:chExt cx="1237755" cy="1237755"/>
              </a:xfrm>
            </p:grpSpPr>
            <p:sp>
              <p:nvSpPr>
                <p:cNvPr id="23" name="Oval 22"/>
                <p:cNvSpPr/>
                <p:nvPr/>
              </p:nvSpPr>
              <p:spPr>
                <a:xfrm>
                  <a:off x="3249184" y="1209922"/>
                  <a:ext cx="1237755" cy="1237755"/>
                </a:xfrm>
                <a:prstGeom prst="ellipse">
                  <a:avLst/>
                </a:prstGeom>
                <a:solidFill>
                  <a:schemeClr val="accent3">
                    <a:lumMod val="50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6"/>
                <p:cNvSpPr/>
                <p:nvPr/>
              </p:nvSpPr>
              <p:spPr>
                <a:xfrm>
                  <a:off x="3430449" y="1391187"/>
                  <a:ext cx="875225" cy="8752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Generate Reports</a:t>
                  </a:r>
                </a:p>
              </p:txBody>
            </p:sp>
          </p:grpSp>
        </p:grpSp>
      </p:grpSp>
    </p:spTree>
    <p:extLst>
      <p:ext uri="{BB962C8B-B14F-4D97-AF65-F5344CB8AC3E}">
        <p14:creationId xmlns:p14="http://schemas.microsoft.com/office/powerpoint/2010/main" val="3980500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 Workbook</a:t>
            </a:r>
          </a:p>
        </p:txBody>
      </p:sp>
      <p:pic>
        <p:nvPicPr>
          <p:cNvPr id="4" name="Picture 3">
            <a:extLst>
              <a:ext uri="{FF2B5EF4-FFF2-40B4-BE49-F238E27FC236}">
                <a16:creationId xmlns:a16="http://schemas.microsoft.com/office/drawing/2014/main" id="{CE32FAB5-97BC-49D7-B013-CA4833299753}"/>
              </a:ext>
            </a:extLst>
          </p:cNvPr>
          <p:cNvPicPr>
            <a:picLocks noChangeAspect="1"/>
          </p:cNvPicPr>
          <p:nvPr/>
        </p:nvPicPr>
        <p:blipFill>
          <a:blip r:embed="rId2"/>
          <a:stretch>
            <a:fillRect/>
          </a:stretch>
        </p:blipFill>
        <p:spPr>
          <a:xfrm>
            <a:off x="0" y="1325680"/>
            <a:ext cx="12192000" cy="4775083"/>
          </a:xfrm>
          <a:prstGeom prst="rect">
            <a:avLst/>
          </a:prstGeom>
        </p:spPr>
      </p:pic>
    </p:spTree>
    <p:extLst>
      <p:ext uri="{BB962C8B-B14F-4D97-AF65-F5344CB8AC3E}">
        <p14:creationId xmlns:p14="http://schemas.microsoft.com/office/powerpoint/2010/main" val="3205628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B1CEAD-0A54-4C21-A78F-C9A43CCEDADF}"/>
              </a:ext>
            </a:extLst>
          </p:cNvPr>
          <p:cNvPicPr>
            <a:picLocks noChangeAspect="1"/>
          </p:cNvPicPr>
          <p:nvPr/>
        </p:nvPicPr>
        <p:blipFill>
          <a:blip r:embed="rId2"/>
          <a:stretch>
            <a:fillRect/>
          </a:stretch>
        </p:blipFill>
        <p:spPr>
          <a:xfrm>
            <a:off x="3667011" y="2193950"/>
            <a:ext cx="8220304" cy="3927392"/>
          </a:xfrm>
          <a:prstGeom prst="rect">
            <a:avLst/>
          </a:prstGeom>
          <a:ln>
            <a:solidFill>
              <a:schemeClr val="tx1"/>
            </a:solidFill>
          </a:ln>
        </p:spPr>
      </p:pic>
      <p:sp>
        <p:nvSpPr>
          <p:cNvPr id="3" name="Title 2"/>
          <p:cNvSpPr>
            <a:spLocks noGrp="1"/>
          </p:cNvSpPr>
          <p:nvPr>
            <p:ph type="title"/>
          </p:nvPr>
        </p:nvSpPr>
        <p:spPr/>
        <p:txBody>
          <a:bodyPr/>
          <a:lstStyle/>
          <a:p>
            <a:r>
              <a:rPr lang="en-US" dirty="0"/>
              <a:t>ACA Elevate – Mail Option*</a:t>
            </a:r>
          </a:p>
        </p:txBody>
      </p:sp>
      <p:sp>
        <p:nvSpPr>
          <p:cNvPr id="7" name="Content Placeholder 6"/>
          <p:cNvSpPr>
            <a:spLocks noGrp="1"/>
          </p:cNvSpPr>
          <p:nvPr>
            <p:ph sz="half" idx="1"/>
          </p:nvPr>
        </p:nvSpPr>
        <p:spPr>
          <a:xfrm>
            <a:off x="838199" y="1621491"/>
            <a:ext cx="7339149" cy="4351338"/>
          </a:xfrm>
        </p:spPr>
        <p:txBody>
          <a:bodyPr/>
          <a:lstStyle/>
          <a:p>
            <a:r>
              <a:rPr lang="en-US" dirty="0"/>
              <a:t>Print and mail to employees’ homes</a:t>
            </a:r>
          </a:p>
        </p:txBody>
      </p:sp>
      <p:pic>
        <p:nvPicPr>
          <p:cNvPr id="6" name="Picture 2" descr="http://www.monarchtaxforms.com/images/monarch/dw19_en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25" y="3649066"/>
            <a:ext cx="4385606" cy="205744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04717" y="6295980"/>
            <a:ext cx="5939508"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LT Std Cond Light" panose="020B0406020202030204" pitchFamily="34" charset="0"/>
                <a:ea typeface="+mn-ea"/>
                <a:cs typeface="+mn-cs"/>
              </a:rPr>
              <a:t>*</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Additional</a:t>
            </a:r>
            <a:r>
              <a:rPr kumimoji="0" lang="en-US" sz="2000" b="1" i="0" u="none" strike="noStrike" kern="1200" cap="none" spc="0" normalizeH="0" baseline="0" noProof="0" dirty="0">
                <a:ln>
                  <a:noFill/>
                </a:ln>
                <a:solidFill>
                  <a:prstClr val="white"/>
                </a:solidFill>
                <a:effectLst/>
                <a:uLnTx/>
                <a:uFillTx/>
                <a:latin typeface="Helvetica LT Std Cond Light" panose="020B0406020202030204" pitchFamily="34" charset="0"/>
                <a:ea typeface="+mn-ea"/>
                <a:cs typeface="+mn-cs"/>
              </a:rPr>
              <a:t> cost</a:t>
            </a:r>
            <a:endParaRPr kumimoji="0" lang="en-US" sz="2000" b="0" i="0" u="none" strike="noStrike" kern="1200" cap="none" spc="0" normalizeH="0" baseline="0" noProof="0" dirty="0">
              <a:ln>
                <a:noFill/>
              </a:ln>
              <a:solidFill>
                <a:prstClr val="white"/>
              </a:solidFill>
              <a:effectLst/>
              <a:uLnTx/>
              <a:uFillTx/>
              <a:latin typeface="Helvetica LT Std Cond Light" panose="020B0406020202030204" pitchFamily="34" charset="0"/>
              <a:ea typeface="+mn-ea"/>
              <a:cs typeface="+mn-cs"/>
            </a:endParaRPr>
          </a:p>
        </p:txBody>
      </p:sp>
    </p:spTree>
    <p:extLst>
      <p:ext uri="{BB962C8B-B14F-4D97-AF65-F5344CB8AC3E}">
        <p14:creationId xmlns:p14="http://schemas.microsoft.com/office/powerpoint/2010/main" val="5374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689085" y="6287747"/>
            <a:ext cx="10869433" cy="461665"/>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HR Solutions should be simple. </a:t>
            </a:r>
            <a:r>
              <a:rPr lang="en-US" sz="2400" b="1" dirty="0">
                <a:solidFill>
                  <a:schemeClr val="bg1"/>
                </a:solidFill>
                <a:latin typeface="Arial" panose="020B0604020202020204" pitchFamily="34" charset="0"/>
                <a:cs typeface="Arial" panose="020B0604020202020204" pitchFamily="34" charset="0"/>
              </a:rPr>
              <a:t>Keep it BASIC.</a:t>
            </a:r>
          </a:p>
        </p:txBody>
      </p:sp>
      <p:sp>
        <p:nvSpPr>
          <p:cNvPr id="6" name="TextBox 5">
            <a:extLst>
              <a:ext uri="{FF2B5EF4-FFF2-40B4-BE49-F238E27FC236}">
                <a16:creationId xmlns:a16="http://schemas.microsoft.com/office/drawing/2014/main" id="{520C634F-5579-43D8-A77B-2FB9FCAB5578}"/>
              </a:ext>
            </a:extLst>
          </p:cNvPr>
          <p:cNvSpPr txBox="1"/>
          <p:nvPr/>
        </p:nvSpPr>
        <p:spPr>
          <a:xfrm>
            <a:off x="6722347" y="3429000"/>
            <a:ext cx="526212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F3A49"/>
                </a:solidFill>
                <a:effectLst/>
                <a:uLnTx/>
                <a:uFillTx/>
                <a:latin typeface="Arial" panose="020B0604020202020204" pitchFamily="34" charset="0"/>
                <a:ea typeface="+mn-ea"/>
                <a:cs typeface="Arial" panose="020B0604020202020204" pitchFamily="34" charset="0"/>
              </a:rPr>
              <a:t>Request a Proposal</a:t>
            </a:r>
          </a:p>
        </p:txBody>
      </p:sp>
      <p:sp>
        <p:nvSpPr>
          <p:cNvPr id="8" name="TextBox 7">
            <a:extLst>
              <a:ext uri="{FF2B5EF4-FFF2-40B4-BE49-F238E27FC236}">
                <a16:creationId xmlns:a16="http://schemas.microsoft.com/office/drawing/2014/main" id="{0DB114B6-C42A-4DA1-ADCD-A092F271D295}"/>
              </a:ext>
            </a:extLst>
          </p:cNvPr>
          <p:cNvSpPr txBox="1"/>
          <p:nvPr/>
        </p:nvSpPr>
        <p:spPr>
          <a:xfrm>
            <a:off x="6722347" y="3906728"/>
            <a:ext cx="362373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5770"/>
                </a:solidFill>
                <a:effectLst/>
                <a:uLnTx/>
                <a:uFillTx/>
                <a:latin typeface="Arial" panose="020B0604020202020204" pitchFamily="34" charset="0"/>
                <a:ea typeface="+mn-ea"/>
                <a:cs typeface="Arial" panose="020B0604020202020204" pitchFamily="34" charset="0"/>
              </a:rPr>
              <a:t>For you or your client at this link: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2B600"/>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xmlns="" val="tx"/>
                    </a:ext>
                  </a:extLst>
                </a:hlinkClick>
              </a:rPr>
              <a:t>https://www.basiconline.com/request-a-proposal/</a:t>
            </a:r>
            <a:r>
              <a:rPr kumimoji="0" lang="en-US" sz="1200" b="0" i="0" u="none" strike="noStrike" kern="1200" cap="none" spc="0" normalizeH="0" baseline="0" noProof="0" dirty="0">
                <a:ln>
                  <a:noFill/>
                </a:ln>
                <a:solidFill>
                  <a:srgbClr val="72B6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2B6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5770"/>
                </a:solidFill>
                <a:effectLst/>
                <a:uLnTx/>
                <a:uFillTx/>
                <a:latin typeface="Arial" panose="020B0604020202020204" pitchFamily="34" charset="0"/>
                <a:ea typeface="+mn-ea"/>
                <a:cs typeface="Arial" panose="020B0604020202020204" pitchFamily="34" charset="0"/>
              </a:rPr>
              <a:t>BASIC Sales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5770"/>
                </a:solidFill>
                <a:effectLst/>
                <a:uLnTx/>
                <a:uFillTx/>
                <a:latin typeface="Arial" panose="020B0604020202020204" pitchFamily="34" charset="0"/>
                <a:ea typeface="+mn-ea"/>
                <a:cs typeface="Arial" panose="020B0604020202020204" pitchFamily="34" charset="0"/>
              </a:rPr>
              <a:t>888-602-2742</a:t>
            </a:r>
          </a:p>
        </p:txBody>
      </p:sp>
      <p:pic>
        <p:nvPicPr>
          <p:cNvPr id="7" name="Picture 6">
            <a:extLst>
              <a:ext uri="{FF2B5EF4-FFF2-40B4-BE49-F238E27FC236}">
                <a16:creationId xmlns:a16="http://schemas.microsoft.com/office/drawing/2014/main" id="{89183EBB-EF8B-42D0-9424-820253BE0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40" y="169219"/>
            <a:ext cx="6023113" cy="6023113"/>
          </a:xfrm>
          <a:prstGeom prst="rect">
            <a:avLst/>
          </a:prstGeom>
        </p:spPr>
      </p:pic>
    </p:spTree>
    <p:extLst>
      <p:ext uri="{BB962C8B-B14F-4D97-AF65-F5344CB8AC3E}">
        <p14:creationId xmlns:p14="http://schemas.microsoft.com/office/powerpoint/2010/main" val="4221883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54" y="3473007"/>
            <a:ext cx="9144000" cy="2387600"/>
          </a:xfrm>
        </p:spPr>
        <p:txBody>
          <a:bodyPr/>
          <a:lstStyle/>
          <a:p>
            <a:pPr algn="l"/>
            <a:r>
              <a:rPr lang="en-US" dirty="0"/>
              <a:t>THANK YOU</a:t>
            </a:r>
            <a:br>
              <a:rPr lang="en-US" dirty="0"/>
            </a:br>
            <a:endParaRPr lang="en-US" dirty="0"/>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View our current webinar schedule at </a:t>
            </a:r>
          </a:p>
          <a:p>
            <a:r>
              <a:rPr lang="en-US" dirty="0">
                <a:latin typeface="Arial" panose="020B0604020202020204" pitchFamily="34" charset="0"/>
                <a:cs typeface="Arial" panose="020B0604020202020204" pitchFamily="34" charset="0"/>
                <a:hlinkClick r:id="rId2"/>
              </a:rPr>
              <a:t>www.basiconline.com/webinar</a:t>
            </a:r>
            <a:r>
              <a:rPr lang="en-US" dirty="0">
                <a:latin typeface="Arial" panose="020B0604020202020204" pitchFamily="34" charset="0"/>
                <a:cs typeface="Arial" panose="020B0604020202020204" pitchFamily="34" charset="0"/>
              </a:rPr>
              <a:t>. </a:t>
            </a:r>
          </a:p>
        </p:txBody>
      </p:sp>
      <p:pic>
        <p:nvPicPr>
          <p:cNvPr id="6" name="Picture 5" descr="A picture containing drawing&#10;&#10;Description automatically generated">
            <a:extLst>
              <a:ext uri="{FF2B5EF4-FFF2-40B4-BE49-F238E27FC236}">
                <a16:creationId xmlns:a16="http://schemas.microsoft.com/office/drawing/2014/main" id="{D2AEA64E-8301-41D3-81F5-3CB8284A4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418" y="5233053"/>
            <a:ext cx="3547872" cy="1371600"/>
          </a:xfrm>
          <a:prstGeom prst="rect">
            <a:avLst/>
          </a:prstGeom>
        </p:spPr>
      </p:pic>
    </p:spTree>
    <p:extLst>
      <p:ext uri="{BB962C8B-B14F-4D97-AF65-F5344CB8AC3E}">
        <p14:creationId xmlns:p14="http://schemas.microsoft.com/office/powerpoint/2010/main" val="3744298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DCE9-F939-46E1-8CD3-F930EF9ABCCD}"/>
              </a:ext>
            </a:extLst>
          </p:cNvPr>
          <p:cNvSpPr>
            <a:spLocks noGrp="1"/>
          </p:cNvSpPr>
          <p:nvPr>
            <p:ph type="title"/>
          </p:nvPr>
        </p:nvSpPr>
        <p:spPr/>
        <p:txBody>
          <a:bodyPr/>
          <a:lstStyle/>
          <a:p>
            <a:r>
              <a:rPr lang="en-US" dirty="0"/>
              <a:t>Disclaimer</a:t>
            </a:r>
          </a:p>
        </p:txBody>
      </p:sp>
      <p:sp>
        <p:nvSpPr>
          <p:cNvPr id="4" name="Content Placeholder 4">
            <a:extLst>
              <a:ext uri="{FF2B5EF4-FFF2-40B4-BE49-F238E27FC236}">
                <a16:creationId xmlns:a16="http://schemas.microsoft.com/office/drawing/2014/main" id="{F958B77F-CC9D-4888-A792-3EC5541DCE0E}"/>
              </a:ext>
            </a:extLst>
          </p:cNvPr>
          <p:cNvSpPr txBox="1">
            <a:spLocks/>
          </p:cNvSpPr>
          <p:nvPr/>
        </p:nvSpPr>
        <p:spPr>
          <a:xfrm>
            <a:off x="838200" y="1923352"/>
            <a:ext cx="7120095" cy="30112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800" dirty="0">
                <a:solidFill>
                  <a:schemeClr val="bg1"/>
                </a:solidFill>
                <a:latin typeface="Arial" panose="020B0604020202020204" pitchFamily="34" charset="0"/>
                <a:cs typeface="Arial" panose="020B0604020202020204" pitchFamily="34" charset="0"/>
              </a:rPr>
              <a:t>This presentation is designed to provide accurate information in regard to the subject matter covered. It is provided with the understanding that BASIC is not engaged in rendering legal or other professional services. If legal advice or other expert assistance is required, the services of a competent attorney or other professional person should be sought. Due to the numerous factual issues which arise in any human resource or employment question, each specific matter should be discussed with your attorney.</a:t>
            </a:r>
          </a:p>
        </p:txBody>
      </p:sp>
    </p:spTree>
    <p:extLst>
      <p:ext uri="{BB962C8B-B14F-4D97-AF65-F5344CB8AC3E}">
        <p14:creationId xmlns:p14="http://schemas.microsoft.com/office/powerpoint/2010/main" val="366940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CF1D-1338-422C-B367-8DA7A0F18FF4}"/>
              </a:ext>
            </a:extLst>
          </p:cNvPr>
          <p:cNvSpPr>
            <a:spLocks noGrp="1"/>
          </p:cNvSpPr>
          <p:nvPr>
            <p:ph type="title"/>
          </p:nvPr>
        </p:nvSpPr>
        <p:spPr/>
        <p:txBody>
          <a:bodyPr/>
          <a:lstStyle/>
          <a:p>
            <a:r>
              <a:rPr lang="en-US" dirty="0"/>
              <a:t>Presenter</a:t>
            </a:r>
            <a:endParaRPr lang="en-US" dirty="0">
              <a:solidFill>
                <a:srgbClr val="2E577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24261DF-1FD3-421B-B24B-92A01ACDE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133" y="1936894"/>
            <a:ext cx="4017865" cy="2675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a:extLst>
              <a:ext uri="{FF2B5EF4-FFF2-40B4-BE49-F238E27FC236}">
                <a16:creationId xmlns:a16="http://schemas.microsoft.com/office/drawing/2014/main" id="{80E2DB44-CAA0-4317-918B-A91DDF359B4E}"/>
              </a:ext>
            </a:extLst>
          </p:cNvPr>
          <p:cNvSpPr txBox="1">
            <a:spLocks/>
          </p:cNvSpPr>
          <p:nvPr/>
        </p:nvSpPr>
        <p:spPr>
          <a:xfrm>
            <a:off x="5453881" y="1801427"/>
            <a:ext cx="5899919" cy="43136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rgbClr val="72B600"/>
              </a:buClr>
              <a:buFont typeface="Arial" panose="020B0604020202020204" pitchFamily="34" charset="0"/>
              <a:buChar char="•"/>
              <a:defRPr sz="2800" kern="1200">
                <a:solidFill>
                  <a:srgbClr val="3A6E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Clr>
                <a:srgbClr val="72B600"/>
              </a:buClr>
              <a:buFont typeface="Arial" panose="020B0604020202020204" pitchFamily="34" charset="0"/>
              <a:buChar char="•"/>
              <a:defRPr sz="2400" kern="1200">
                <a:solidFill>
                  <a:srgbClr val="3A6E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600"/>
              </a:spcAft>
              <a:buClr>
                <a:srgbClr val="72B600"/>
              </a:buClr>
              <a:buFont typeface="Arial" panose="020B0604020202020204" pitchFamily="34" charset="0"/>
              <a:buChar char="•"/>
              <a:defRPr sz="2000" kern="1200">
                <a:solidFill>
                  <a:srgbClr val="3A6E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600"/>
              </a:spcAft>
              <a:buClr>
                <a:srgbClr val="72B600"/>
              </a:buClr>
              <a:buFont typeface="Arial" panose="020B0604020202020204" pitchFamily="34" charset="0"/>
              <a:buChar char="•"/>
              <a:defRPr sz="1800" kern="1200">
                <a:solidFill>
                  <a:srgbClr val="3A6E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600"/>
              </a:spcAft>
              <a:buClr>
                <a:srgbClr val="72B600"/>
              </a:buClr>
              <a:buFont typeface="Arial" panose="020B0604020202020204" pitchFamily="34" charset="0"/>
              <a:buChar char="•"/>
              <a:defRPr sz="1800" kern="1200">
                <a:solidFill>
                  <a:srgbClr val="3A6E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0"/>
              </a:spcAft>
              <a:buClrTx/>
              <a:buFont typeface="Arial" panose="020B0604020202020204" pitchFamily="34" charset="0"/>
              <a:buNone/>
            </a:pPr>
            <a:r>
              <a:rPr lang="en-US" altLang="en-US" sz="1800" b="1" dirty="0"/>
              <a:t>Joe Aitchison, SPHR, SHRM-SCP, CHRS</a:t>
            </a:r>
            <a:r>
              <a:rPr lang="en-US" altLang="en-US" sz="1600" b="1" dirty="0"/>
              <a:t/>
            </a:r>
            <a:br>
              <a:rPr lang="en-US" altLang="en-US" sz="1600" b="1" dirty="0"/>
            </a:br>
            <a:r>
              <a:rPr lang="en-US" altLang="en-US" sz="1600" dirty="0"/>
              <a:t>Joe provides Business &amp; HR client advisory services and HR out-source services nationally. He is a Human Resource professional with over twenty-five years business management and HR consulting experience. He has worked with multi plant International Tier I Automotive Manufacturing, retail, food processing, health care, legal administration and professional services.  </a:t>
            </a:r>
          </a:p>
          <a:p>
            <a:pPr marL="0" indent="0">
              <a:spcBef>
                <a:spcPct val="0"/>
              </a:spcBef>
              <a:spcAft>
                <a:spcPts val="0"/>
              </a:spcAft>
              <a:buClrTx/>
              <a:buFont typeface="Arial" panose="020B0604020202020204" pitchFamily="34" charset="0"/>
              <a:buNone/>
            </a:pPr>
            <a:r>
              <a:rPr lang="en-US" altLang="en-US" sz="1600" dirty="0"/>
              <a:t/>
            </a:r>
            <a:br>
              <a:rPr lang="en-US" altLang="en-US" sz="1600" dirty="0"/>
            </a:br>
            <a:r>
              <a:rPr lang="en-US" altLang="en-US" sz="1600" dirty="0"/>
              <a:t>Mr. Aitchison is recognized as a leader in human resources and has obtained a lifetime certification as a senior professional in human resource management, SHRM – Senior Certified Professional and Healthcare Reform Specialist by the Healthcare Reform Center &amp; Policy Institute. Mr. Aitchison serves on several for profit and not for profit boards. </a:t>
            </a:r>
            <a:endParaRPr lang="en-US" altLang="en-US" sz="1600" dirty="0">
              <a:solidFill>
                <a:schemeClr val="tx1"/>
              </a:solidFill>
            </a:endParaRPr>
          </a:p>
        </p:txBody>
      </p:sp>
    </p:spTree>
    <p:extLst>
      <p:ext uri="{BB962C8B-B14F-4D97-AF65-F5344CB8AC3E}">
        <p14:creationId xmlns:p14="http://schemas.microsoft.com/office/powerpoint/2010/main" val="79537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B70F-2E8C-4D97-8E8E-C153FCDB5965}"/>
              </a:ext>
            </a:extLst>
          </p:cNvPr>
          <p:cNvSpPr>
            <a:spLocks noGrp="1"/>
          </p:cNvSpPr>
          <p:nvPr>
            <p:ph type="title"/>
          </p:nvPr>
        </p:nvSpPr>
        <p:spPr/>
        <p:txBody>
          <a:bodyPr/>
          <a:lstStyle/>
          <a:p>
            <a:r>
              <a:rPr lang="en-US" dirty="0"/>
              <a:t>What’s New and What’s Not</a:t>
            </a:r>
          </a:p>
        </p:txBody>
      </p:sp>
      <p:sp>
        <p:nvSpPr>
          <p:cNvPr id="6" name="Text Placeholder 13">
            <a:extLst>
              <a:ext uri="{FF2B5EF4-FFF2-40B4-BE49-F238E27FC236}">
                <a16:creationId xmlns:a16="http://schemas.microsoft.com/office/drawing/2014/main" id="{9EB05F1A-5D9E-4FC2-9195-B4C44AE43E0C}"/>
              </a:ext>
            </a:extLst>
          </p:cNvPr>
          <p:cNvSpPr txBox="1">
            <a:spLocks/>
          </p:cNvSpPr>
          <p:nvPr/>
        </p:nvSpPr>
        <p:spPr>
          <a:xfrm>
            <a:off x="957035" y="1333055"/>
            <a:ext cx="10515600" cy="7152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3A6E8F"/>
                </a:solidFill>
                <a:latin typeface="Arial" panose="020B0604020202020204" pitchFamily="34" charset="0"/>
                <a:cs typeface="Arial" panose="020B0604020202020204" pitchFamily="34" charset="0"/>
              </a:rPr>
              <a:t>2023 Calendar Year Federal Deadline for ACA Form Delivery</a:t>
            </a:r>
            <a:endParaRPr lang="en-US" dirty="0">
              <a:solidFill>
                <a:srgbClr val="3A6E8F"/>
              </a:solidFill>
            </a:endParaRPr>
          </a:p>
        </p:txBody>
      </p:sp>
      <p:sp>
        <p:nvSpPr>
          <p:cNvPr id="5" name="TextBox 4">
            <a:extLst>
              <a:ext uri="{FF2B5EF4-FFF2-40B4-BE49-F238E27FC236}">
                <a16:creationId xmlns:a16="http://schemas.microsoft.com/office/drawing/2014/main" id="{1090B5B8-7EA4-479E-A259-E3F298E73906}"/>
              </a:ext>
            </a:extLst>
          </p:cNvPr>
          <p:cNvSpPr txBox="1"/>
          <p:nvPr/>
        </p:nvSpPr>
        <p:spPr>
          <a:xfrm>
            <a:off x="957035" y="1864152"/>
            <a:ext cx="9960347" cy="4062651"/>
          </a:xfrm>
          <a:prstGeom prst="rect">
            <a:avLst/>
          </a:prstGeom>
          <a:noFill/>
        </p:spPr>
        <p:txBody>
          <a:bodyPr wrap="square" rtlCol="0">
            <a:spAutoFit/>
          </a:bodyPr>
          <a:lstStyle/>
          <a:p>
            <a:pPr marL="285750" indent="-285750">
              <a:spcBef>
                <a:spcPts val="600"/>
              </a:spcBef>
              <a:buClr>
                <a:srgbClr val="72B600"/>
              </a:buClr>
              <a:buFont typeface="Arial" panose="020B0604020202020204" pitchFamily="34" charset="0"/>
              <a:buChar char="•"/>
            </a:pPr>
            <a:r>
              <a:rPr lang="en-US" sz="1600" b="1" dirty="0">
                <a:solidFill>
                  <a:srgbClr val="3A6E8F"/>
                </a:solidFill>
                <a:effectLst/>
                <a:latin typeface="Arial" panose="020B0604020202020204" pitchFamily="34" charset="0"/>
                <a:cs typeface="Arial" panose="020B0604020202020204" pitchFamily="34" charset="0"/>
              </a:rPr>
              <a:t>1095–B / 1095–C </a:t>
            </a:r>
            <a:r>
              <a:rPr lang="en-US" sz="1600" dirty="0">
                <a:solidFill>
                  <a:srgbClr val="3A6E8F"/>
                </a:solidFill>
                <a:effectLst/>
                <a:latin typeface="Arial" panose="020B0604020202020204" pitchFamily="34" charset="0"/>
                <a:cs typeface="Arial" panose="020B0604020202020204" pitchFamily="34" charset="0"/>
              </a:rPr>
              <a:t>Furnished to all ACA defined full time employees by </a:t>
            </a:r>
            <a:r>
              <a:rPr lang="en-US" sz="1600" dirty="0">
                <a:solidFill>
                  <a:schemeClr val="accent6"/>
                </a:solidFill>
                <a:effectLst/>
                <a:latin typeface="Arial" panose="020B0604020202020204" pitchFamily="34" charset="0"/>
                <a:cs typeface="Arial" panose="020B0604020202020204" pitchFamily="34" charset="0"/>
              </a:rPr>
              <a:t>March 4, </a:t>
            </a:r>
            <a:r>
              <a:rPr lang="en-US" sz="1600" dirty="0" smtClean="0">
                <a:solidFill>
                  <a:schemeClr val="accent6"/>
                </a:solidFill>
                <a:effectLst/>
                <a:latin typeface="Arial" panose="020B0604020202020204" pitchFamily="34" charset="0"/>
                <a:cs typeface="Arial" panose="020B0604020202020204" pitchFamily="34" charset="0"/>
              </a:rPr>
              <a:t>2024</a:t>
            </a:r>
            <a:endParaRPr lang="en-US" sz="1600" dirty="0">
              <a:solidFill>
                <a:srgbClr val="3A6E8F"/>
              </a:solidFill>
              <a:effectLst/>
              <a:latin typeface="Arial" panose="020B0604020202020204" pitchFamily="34" charset="0"/>
              <a:cs typeface="Arial" panose="020B0604020202020204" pitchFamily="34" charset="0"/>
            </a:endParaRPr>
          </a:p>
          <a:p>
            <a:pPr marL="285750" indent="-285750">
              <a:spcBef>
                <a:spcPts val="600"/>
              </a:spcBef>
              <a:buClr>
                <a:srgbClr val="72B600"/>
              </a:buClr>
              <a:buFont typeface="Arial" panose="020B0604020202020204" pitchFamily="34" charset="0"/>
              <a:buChar char="•"/>
            </a:pPr>
            <a:r>
              <a:rPr lang="en-US" sz="1600" b="1" dirty="0">
                <a:solidFill>
                  <a:srgbClr val="3A6E8F"/>
                </a:solidFill>
                <a:latin typeface="Arial" panose="020B0604020202020204" pitchFamily="34" charset="0"/>
                <a:cs typeface="Arial" panose="020B0604020202020204" pitchFamily="34" charset="0"/>
              </a:rPr>
              <a:t>1094 &amp; </a:t>
            </a:r>
            <a:r>
              <a:rPr lang="en-US" sz="1600" b="1" dirty="0">
                <a:solidFill>
                  <a:srgbClr val="3A6E8F"/>
                </a:solidFill>
                <a:effectLst/>
                <a:latin typeface="Arial" panose="020B0604020202020204" pitchFamily="34" charset="0"/>
                <a:cs typeface="Arial" panose="020B0604020202020204" pitchFamily="34" charset="0"/>
              </a:rPr>
              <a:t>1095 </a:t>
            </a:r>
            <a:r>
              <a:rPr lang="en-US" sz="1600" dirty="0">
                <a:solidFill>
                  <a:srgbClr val="3A6E8F"/>
                </a:solidFill>
                <a:effectLst/>
                <a:latin typeface="Arial" panose="020B0604020202020204" pitchFamily="34" charset="0"/>
                <a:cs typeface="Arial" panose="020B0604020202020204" pitchFamily="34" charset="0"/>
              </a:rPr>
              <a:t>IRS Filings by paper (mail) </a:t>
            </a:r>
            <a:r>
              <a:rPr lang="en-US" sz="1600" dirty="0">
                <a:solidFill>
                  <a:schemeClr val="accent6"/>
                </a:solidFill>
                <a:effectLst/>
                <a:latin typeface="Arial" panose="020B0604020202020204" pitchFamily="34" charset="0"/>
                <a:cs typeface="Arial" panose="020B0604020202020204" pitchFamily="34" charset="0"/>
              </a:rPr>
              <a:t>February 28, </a:t>
            </a:r>
            <a:r>
              <a:rPr lang="en-US" sz="1600" dirty="0" smtClean="0">
                <a:solidFill>
                  <a:schemeClr val="accent6"/>
                </a:solidFill>
                <a:effectLst/>
                <a:latin typeface="Arial" panose="020B0604020202020204" pitchFamily="34" charset="0"/>
                <a:cs typeface="Arial" panose="020B0604020202020204" pitchFamily="34" charset="0"/>
              </a:rPr>
              <a:t>2024</a:t>
            </a:r>
            <a:endParaRPr lang="en-US" sz="1600" dirty="0">
              <a:solidFill>
                <a:srgbClr val="3A6E8F"/>
              </a:solidFill>
              <a:effectLst/>
              <a:latin typeface="Arial" panose="020B0604020202020204" pitchFamily="34" charset="0"/>
              <a:cs typeface="Arial" panose="020B0604020202020204" pitchFamily="34" charset="0"/>
            </a:endParaRPr>
          </a:p>
          <a:p>
            <a:pPr marL="285750" indent="-285750">
              <a:spcBef>
                <a:spcPts val="600"/>
              </a:spcBef>
              <a:buClr>
                <a:srgbClr val="72B600"/>
              </a:buClr>
              <a:buFont typeface="Arial" panose="020B0604020202020204" pitchFamily="34" charset="0"/>
              <a:buChar char="•"/>
            </a:pPr>
            <a:r>
              <a:rPr lang="en-US" sz="1600" b="1" dirty="0">
                <a:solidFill>
                  <a:schemeClr val="accent6"/>
                </a:solidFill>
                <a:effectLst/>
                <a:latin typeface="Arial" panose="020B0604020202020204" pitchFamily="34" charset="0"/>
                <a:cs typeface="Arial" panose="020B0604020202020204" pitchFamily="34" charset="0"/>
              </a:rPr>
              <a:t>April 1, </a:t>
            </a:r>
            <a:r>
              <a:rPr lang="en-US" sz="1600" b="1" dirty="0" smtClean="0">
                <a:solidFill>
                  <a:schemeClr val="accent6"/>
                </a:solidFill>
                <a:effectLst/>
                <a:latin typeface="Arial" panose="020B0604020202020204" pitchFamily="34" charset="0"/>
                <a:cs typeface="Arial" panose="020B0604020202020204" pitchFamily="34" charset="0"/>
              </a:rPr>
              <a:t>2024</a:t>
            </a:r>
            <a:r>
              <a:rPr lang="en-US" sz="1600" b="1" dirty="0" smtClean="0">
                <a:solidFill>
                  <a:srgbClr val="3A6E8F"/>
                </a:solidFill>
                <a:effectLst/>
                <a:latin typeface="Arial" panose="020B0604020202020204" pitchFamily="34" charset="0"/>
                <a:cs typeface="Arial" panose="020B0604020202020204" pitchFamily="34" charset="0"/>
              </a:rPr>
              <a:t> </a:t>
            </a:r>
            <a:r>
              <a:rPr lang="en-US" sz="1600" dirty="0">
                <a:solidFill>
                  <a:srgbClr val="3A6E8F"/>
                </a:solidFill>
                <a:effectLst/>
                <a:latin typeface="Arial" panose="020B0604020202020204" pitchFamily="34" charset="0"/>
                <a:cs typeface="Arial" panose="020B0604020202020204" pitchFamily="34" charset="0"/>
              </a:rPr>
              <a:t>for electronic filers – E-file Form 1094-C and included 1095-Cs with the IRS</a:t>
            </a:r>
          </a:p>
          <a:p>
            <a:pPr>
              <a:spcBef>
                <a:spcPts val="600"/>
              </a:spcBef>
              <a:buClr>
                <a:srgbClr val="72B600"/>
              </a:buClr>
            </a:pPr>
            <a:r>
              <a:rPr lang="en-US" sz="1400" b="1" dirty="0">
                <a:solidFill>
                  <a:srgbClr val="3A6E8F"/>
                </a:solidFill>
                <a:latin typeface="Arial" panose="020B0604020202020204" pitchFamily="34" charset="0"/>
                <a:cs typeface="Arial" panose="020B0604020202020204" pitchFamily="34" charset="0"/>
              </a:rPr>
              <a:t>State Filings:		</a:t>
            </a:r>
            <a:r>
              <a:rPr lang="en-US" sz="1400" b="1" u="sng" dirty="0">
                <a:solidFill>
                  <a:srgbClr val="3A6E8F"/>
                </a:solidFill>
                <a:latin typeface="Arial" panose="020B0604020202020204" pitchFamily="34" charset="0"/>
                <a:cs typeface="Arial" panose="020B0604020202020204" pitchFamily="34" charset="0"/>
              </a:rPr>
              <a:t>Form To EEs </a:t>
            </a:r>
            <a:r>
              <a:rPr lang="en-US" sz="1400" b="1" dirty="0">
                <a:solidFill>
                  <a:srgbClr val="3A6E8F"/>
                </a:solidFill>
                <a:latin typeface="Arial" panose="020B0604020202020204" pitchFamily="34" charset="0"/>
                <a:cs typeface="Arial" panose="020B0604020202020204" pitchFamily="34" charset="0"/>
              </a:rPr>
              <a:t>		</a:t>
            </a:r>
            <a:r>
              <a:rPr lang="en-US" sz="1400" b="1" u="sng" dirty="0">
                <a:solidFill>
                  <a:srgbClr val="3A6E8F"/>
                </a:solidFill>
                <a:latin typeface="Arial" panose="020B0604020202020204" pitchFamily="34" charset="0"/>
                <a:cs typeface="Arial" panose="020B0604020202020204" pitchFamily="34" charset="0"/>
              </a:rPr>
              <a:t>State Filing Date </a:t>
            </a:r>
          </a:p>
          <a:p>
            <a:pPr marL="742950" lvl="1" indent="-285750">
              <a:spcBef>
                <a:spcPts val="600"/>
              </a:spcBef>
              <a:buClr>
                <a:srgbClr val="72B600"/>
              </a:buClr>
              <a:buFont typeface="Arial" panose="020B0604020202020204" pitchFamily="34" charset="0"/>
              <a:buChar char="•"/>
            </a:pPr>
            <a:r>
              <a:rPr lang="en-US" sz="1400" dirty="0">
                <a:solidFill>
                  <a:srgbClr val="3A6E8F"/>
                </a:solidFill>
                <a:latin typeface="Arial" panose="020B0604020202020204" pitchFamily="34" charset="0"/>
                <a:cs typeface="Arial" panose="020B0604020202020204" pitchFamily="34" charset="0"/>
              </a:rPr>
              <a:t>California 		January 31, 2024 		April 1, 2024 </a:t>
            </a:r>
            <a:r>
              <a:rPr lang="en-US" sz="1400" i="1" dirty="0">
                <a:solidFill>
                  <a:srgbClr val="72B600"/>
                </a:solidFill>
                <a:latin typeface="Arial" panose="020B0604020202020204" pitchFamily="34" charset="0"/>
                <a:cs typeface="Arial" panose="020B0604020202020204" pitchFamily="34" charset="0"/>
              </a:rPr>
              <a:t>(Historically extends to May 31 with no 						Penalty applied)</a:t>
            </a:r>
          </a:p>
          <a:p>
            <a:pPr marL="742950" lvl="1" indent="-285750">
              <a:spcBef>
                <a:spcPts val="600"/>
              </a:spcBef>
              <a:buClr>
                <a:srgbClr val="72B600"/>
              </a:buClr>
              <a:buFont typeface="Arial" panose="020B0604020202020204" pitchFamily="34" charset="0"/>
              <a:buChar char="•"/>
            </a:pPr>
            <a:r>
              <a:rPr lang="en-US" sz="1400" dirty="0">
                <a:solidFill>
                  <a:srgbClr val="3A6E8F"/>
                </a:solidFill>
                <a:latin typeface="Arial" panose="020B0604020202020204" pitchFamily="34" charset="0"/>
                <a:cs typeface="Arial" panose="020B0604020202020204" pitchFamily="34" charset="0"/>
              </a:rPr>
              <a:t>Washington DC 	</a:t>
            </a:r>
            <a:r>
              <a:rPr lang="en-US" sz="1400" dirty="0">
                <a:solidFill>
                  <a:schemeClr val="accent5"/>
                </a:solidFill>
                <a:effectLst/>
                <a:latin typeface="Arial" panose="020B0604020202020204" pitchFamily="34" charset="0"/>
                <a:cs typeface="Arial" panose="020B0604020202020204" pitchFamily="34" charset="0"/>
              </a:rPr>
              <a:t>March 4, 2024 </a:t>
            </a:r>
            <a:r>
              <a:rPr lang="en-US" sz="1400" dirty="0">
                <a:solidFill>
                  <a:srgbClr val="3A6E8F"/>
                </a:solidFill>
                <a:latin typeface="Arial" panose="020B0604020202020204" pitchFamily="34" charset="0"/>
                <a:cs typeface="Arial" panose="020B0604020202020204" pitchFamily="34" charset="0"/>
              </a:rPr>
              <a:t>		April 30, 2024</a:t>
            </a:r>
          </a:p>
          <a:p>
            <a:pPr marL="742950" lvl="1" indent="-285750">
              <a:spcBef>
                <a:spcPts val="600"/>
              </a:spcBef>
              <a:buClr>
                <a:srgbClr val="72B600"/>
              </a:buClr>
              <a:buFont typeface="Arial" panose="020B0604020202020204" pitchFamily="34" charset="0"/>
              <a:buChar char="•"/>
            </a:pPr>
            <a:r>
              <a:rPr lang="en-US" sz="1400" dirty="0">
                <a:solidFill>
                  <a:srgbClr val="3A6E8F"/>
                </a:solidFill>
                <a:latin typeface="Arial" panose="020B0604020202020204" pitchFamily="34" charset="0"/>
                <a:cs typeface="Arial" panose="020B0604020202020204" pitchFamily="34" charset="0"/>
              </a:rPr>
              <a:t>Massachusetts 	January 31, 2024 		January 31, 2024</a:t>
            </a:r>
          </a:p>
          <a:p>
            <a:pPr marL="742950" lvl="1" indent="-285750">
              <a:spcBef>
                <a:spcPts val="600"/>
              </a:spcBef>
              <a:buClr>
                <a:srgbClr val="72B600"/>
              </a:buClr>
              <a:buFont typeface="Arial" panose="020B0604020202020204" pitchFamily="34" charset="0"/>
              <a:buChar char="•"/>
            </a:pPr>
            <a:r>
              <a:rPr lang="en-US" sz="1400" dirty="0">
                <a:solidFill>
                  <a:srgbClr val="3A6E8F"/>
                </a:solidFill>
                <a:latin typeface="Arial" panose="020B0604020202020204" pitchFamily="34" charset="0"/>
                <a:cs typeface="Arial" panose="020B0604020202020204" pitchFamily="34" charset="0"/>
              </a:rPr>
              <a:t>New Jersey 		</a:t>
            </a:r>
            <a:r>
              <a:rPr lang="en-US" sz="1400" dirty="0">
                <a:solidFill>
                  <a:schemeClr val="accent5"/>
                </a:solidFill>
                <a:effectLst/>
                <a:latin typeface="Arial" panose="020B0604020202020204" pitchFamily="34" charset="0"/>
                <a:cs typeface="Arial" panose="020B0604020202020204" pitchFamily="34" charset="0"/>
              </a:rPr>
              <a:t>March 4, 2024 </a:t>
            </a:r>
            <a:r>
              <a:rPr lang="en-US" sz="1400" dirty="0">
                <a:solidFill>
                  <a:srgbClr val="3A6E8F"/>
                </a:solidFill>
                <a:latin typeface="Arial" panose="020B0604020202020204" pitchFamily="34" charset="0"/>
                <a:cs typeface="Arial" panose="020B0604020202020204" pitchFamily="34" charset="0"/>
              </a:rPr>
              <a:t>		April 1, 2024</a:t>
            </a:r>
          </a:p>
          <a:p>
            <a:pPr marL="742950" lvl="1" indent="-285750">
              <a:spcBef>
                <a:spcPts val="600"/>
              </a:spcBef>
              <a:buClr>
                <a:srgbClr val="72B600"/>
              </a:buClr>
              <a:buFont typeface="Arial" panose="020B0604020202020204" pitchFamily="34" charset="0"/>
              <a:buChar char="•"/>
            </a:pPr>
            <a:r>
              <a:rPr lang="en-US" sz="1400" dirty="0">
                <a:solidFill>
                  <a:srgbClr val="3A6E8F"/>
                </a:solidFill>
                <a:latin typeface="Arial" panose="020B0604020202020204" pitchFamily="34" charset="0"/>
                <a:cs typeface="Arial" panose="020B0604020202020204" pitchFamily="34" charset="0"/>
              </a:rPr>
              <a:t>Rhode Island	March 	</a:t>
            </a:r>
            <a:r>
              <a:rPr lang="en-US" sz="1400" dirty="0">
                <a:solidFill>
                  <a:schemeClr val="accent5"/>
                </a:solidFill>
                <a:effectLst/>
                <a:latin typeface="Arial" panose="020B0604020202020204" pitchFamily="34" charset="0"/>
                <a:cs typeface="Arial" panose="020B0604020202020204" pitchFamily="34" charset="0"/>
              </a:rPr>
              <a:t>March 4, 2024 </a:t>
            </a:r>
            <a:r>
              <a:rPr lang="en-US" sz="1400" dirty="0">
                <a:solidFill>
                  <a:srgbClr val="3A6E8F"/>
                </a:solidFill>
                <a:latin typeface="Arial" panose="020B0604020202020204" pitchFamily="34" charset="0"/>
                <a:cs typeface="Arial" panose="020B0604020202020204" pitchFamily="34" charset="0"/>
              </a:rPr>
              <a:t>		April 1, </a:t>
            </a:r>
            <a:r>
              <a:rPr lang="en-US" sz="1400" dirty="0" smtClean="0">
                <a:solidFill>
                  <a:srgbClr val="3A6E8F"/>
                </a:solidFill>
                <a:latin typeface="Arial" panose="020B0604020202020204" pitchFamily="34" charset="0"/>
                <a:cs typeface="Arial" panose="020B0604020202020204" pitchFamily="34" charset="0"/>
              </a:rPr>
              <a:t>2024</a:t>
            </a:r>
          </a:p>
          <a:p>
            <a:pPr marL="742950" lvl="1" indent="-285750">
              <a:spcBef>
                <a:spcPts val="600"/>
              </a:spcBef>
              <a:buClr>
                <a:srgbClr val="72B600"/>
              </a:buClr>
              <a:buFont typeface="Arial" panose="020B0604020202020204" pitchFamily="34" charset="0"/>
              <a:buChar char="•"/>
            </a:pPr>
            <a:endParaRPr lang="en-US" sz="1400" dirty="0">
              <a:solidFill>
                <a:srgbClr val="3A6E8F"/>
              </a:solidFill>
              <a:latin typeface="Arial" panose="020B0604020202020204" pitchFamily="34" charset="0"/>
              <a:cs typeface="Arial" panose="020B0604020202020204" pitchFamily="34" charset="0"/>
            </a:endParaRPr>
          </a:p>
          <a:p>
            <a:pPr algn="ctr">
              <a:spcBef>
                <a:spcPts val="600"/>
              </a:spcBef>
              <a:buClr>
                <a:srgbClr val="72B600"/>
              </a:buClr>
            </a:pPr>
            <a:r>
              <a:rPr lang="en-US" sz="1600" u="sng" dirty="0">
                <a:solidFill>
                  <a:srgbClr val="3A6E8F"/>
                </a:solidFill>
                <a:effectLst/>
                <a:latin typeface="Arial" panose="020B0604020202020204" pitchFamily="34" charset="0"/>
                <a:cs typeface="Arial" panose="020B0604020202020204" pitchFamily="34" charset="0"/>
              </a:rPr>
              <a:t>E-filing requirement changed for the 2023 filing year from 250 1095-C forms filed to employers having </a:t>
            </a:r>
            <a:endParaRPr lang="en-US" sz="1600" u="sng" dirty="0" smtClean="0">
              <a:solidFill>
                <a:srgbClr val="3A6E8F"/>
              </a:solidFill>
              <a:effectLst/>
              <a:latin typeface="Arial" panose="020B0604020202020204" pitchFamily="34" charset="0"/>
              <a:cs typeface="Arial" panose="020B0604020202020204" pitchFamily="34" charset="0"/>
            </a:endParaRPr>
          </a:p>
          <a:p>
            <a:pPr algn="ctr">
              <a:spcBef>
                <a:spcPts val="600"/>
              </a:spcBef>
              <a:buClr>
                <a:srgbClr val="72B600"/>
              </a:buClr>
            </a:pPr>
            <a:r>
              <a:rPr lang="en-US" sz="1600" b="1" u="sng" dirty="0" smtClean="0">
                <a:solidFill>
                  <a:srgbClr val="3A6E8F"/>
                </a:solidFill>
                <a:effectLst/>
                <a:latin typeface="Arial" panose="020B0604020202020204" pitchFamily="34" charset="0"/>
                <a:cs typeface="Arial" panose="020B0604020202020204" pitchFamily="34" charset="0"/>
              </a:rPr>
              <a:t>10 </a:t>
            </a:r>
            <a:r>
              <a:rPr lang="en-US" sz="1600" b="1" u="sng" dirty="0">
                <a:solidFill>
                  <a:srgbClr val="3A6E8F"/>
                </a:solidFill>
                <a:effectLst/>
                <a:latin typeface="Arial" panose="020B0604020202020204" pitchFamily="34" charset="0"/>
                <a:cs typeface="Arial" panose="020B0604020202020204" pitchFamily="34" charset="0"/>
              </a:rPr>
              <a:t>or more </a:t>
            </a:r>
            <a:r>
              <a:rPr lang="en-US" sz="1600" b="1" u="sng" dirty="0" smtClean="0">
                <a:solidFill>
                  <a:srgbClr val="3A6E8F"/>
                </a:solidFill>
                <a:effectLst/>
                <a:latin typeface="Arial" panose="020B0604020202020204" pitchFamily="34" charset="0"/>
                <a:cs typeface="Arial" panose="020B0604020202020204" pitchFamily="34" charset="0"/>
              </a:rPr>
              <a:t>forms</a:t>
            </a:r>
            <a:r>
              <a:rPr lang="en-US" sz="1600" b="1" dirty="0" smtClean="0">
                <a:solidFill>
                  <a:srgbClr val="3A6E8F"/>
                </a:solidFill>
                <a:effectLst/>
                <a:latin typeface="Arial" panose="020B0604020202020204" pitchFamily="34" charset="0"/>
                <a:cs typeface="Arial" panose="020B0604020202020204" pitchFamily="34" charset="0"/>
              </a:rPr>
              <a:t> </a:t>
            </a:r>
            <a:r>
              <a:rPr lang="en-US" sz="1600" dirty="0" smtClean="0">
                <a:solidFill>
                  <a:srgbClr val="3A6E8F"/>
                </a:solidFill>
                <a:effectLst/>
                <a:latin typeface="Arial" panose="020B0604020202020204" pitchFamily="34" charset="0"/>
                <a:cs typeface="Arial" panose="020B0604020202020204" pitchFamily="34" charset="0"/>
              </a:rPr>
              <a:t>to </a:t>
            </a:r>
            <a:r>
              <a:rPr lang="en-US" sz="1600" dirty="0">
                <a:solidFill>
                  <a:srgbClr val="3A6E8F"/>
                </a:solidFill>
                <a:effectLst/>
                <a:latin typeface="Arial" panose="020B0604020202020204" pitchFamily="34" charset="0"/>
                <a:cs typeface="Arial" panose="020B0604020202020204" pitchFamily="34" charset="0"/>
              </a:rPr>
              <a:t>be filed in 2024 (2023 Tax Year).</a:t>
            </a:r>
          </a:p>
          <a:p>
            <a:pPr>
              <a:spcBef>
                <a:spcPts val="600"/>
              </a:spcBef>
              <a:buClr>
                <a:srgbClr val="72B600"/>
              </a:buClr>
            </a:pPr>
            <a:endParaRPr lang="en-US" sz="600" b="1" i="1" dirty="0">
              <a:solidFill>
                <a:srgbClr val="92D050"/>
              </a:solidFill>
              <a:latin typeface="Arial" panose="020B0604020202020204" pitchFamily="34" charset="0"/>
              <a:cs typeface="Arial" panose="020B0604020202020204" pitchFamily="34" charset="0"/>
            </a:endParaRPr>
          </a:p>
        </p:txBody>
      </p:sp>
      <p:sp>
        <p:nvSpPr>
          <p:cNvPr id="3" name="TextBox 2"/>
          <p:cNvSpPr txBox="1"/>
          <p:nvPr/>
        </p:nvSpPr>
        <p:spPr>
          <a:xfrm>
            <a:off x="0" y="5791200"/>
            <a:ext cx="9809018" cy="461665"/>
          </a:xfrm>
          <a:prstGeom prst="rect">
            <a:avLst/>
          </a:prstGeom>
          <a:noFill/>
        </p:spPr>
        <p:txBody>
          <a:bodyPr wrap="square" rtlCol="0">
            <a:spAutoFit/>
          </a:bodyPr>
          <a:lstStyle/>
          <a:p>
            <a:r>
              <a:rPr lang="en-US" sz="1200" i="1" dirty="0" smtClean="0">
                <a:solidFill>
                  <a:srgbClr val="3A6E8F"/>
                </a:solidFill>
                <a:latin typeface="Arial" panose="020B0604020202020204" pitchFamily="34" charset="0"/>
                <a:cs typeface="Arial" panose="020B0604020202020204" pitchFamily="34" charset="0"/>
              </a:rPr>
              <a:t>Reference:</a:t>
            </a:r>
            <a:r>
              <a:rPr lang="en-US" sz="1200" b="1" i="1" dirty="0" smtClean="0">
                <a:solidFill>
                  <a:srgbClr val="92D05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2"/>
              </a:rPr>
              <a:t>IRS and Treasury issue final regulations on e-file for businesses | Internal Revenue Service</a:t>
            </a:r>
            <a:endParaRPr lang="en-US" sz="1200" b="1" i="1" dirty="0">
              <a:solidFill>
                <a:srgbClr val="92D050"/>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28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25AB-7DB0-41E1-BD44-704F7DDEBFAA}"/>
              </a:ext>
            </a:extLst>
          </p:cNvPr>
          <p:cNvSpPr>
            <a:spLocks noGrp="1"/>
          </p:cNvSpPr>
          <p:nvPr>
            <p:ph type="title"/>
          </p:nvPr>
        </p:nvSpPr>
        <p:spPr/>
        <p:txBody>
          <a:bodyPr/>
          <a:lstStyle/>
          <a:p>
            <a:r>
              <a:rPr lang="en-US" dirty="0"/>
              <a:t>ACA State Filing Reference Information</a:t>
            </a:r>
          </a:p>
        </p:txBody>
      </p:sp>
      <p:sp>
        <p:nvSpPr>
          <p:cNvPr id="3" name="Content Placeholder 2">
            <a:extLst>
              <a:ext uri="{FF2B5EF4-FFF2-40B4-BE49-F238E27FC236}">
                <a16:creationId xmlns:a16="http://schemas.microsoft.com/office/drawing/2014/main" id="{7ED4ECE1-CE43-4480-9B82-4BB2649F8C61}"/>
              </a:ext>
            </a:extLst>
          </p:cNvPr>
          <p:cNvSpPr>
            <a:spLocks noGrp="1"/>
          </p:cNvSpPr>
          <p:nvPr>
            <p:ph idx="1"/>
          </p:nvPr>
        </p:nvSpPr>
        <p:spPr>
          <a:xfrm>
            <a:off x="838200" y="1563245"/>
            <a:ext cx="11170920" cy="4374832"/>
          </a:xfrm>
        </p:spPr>
        <p:txBody>
          <a:bodyPr>
            <a:noAutofit/>
          </a:bodyPr>
          <a:lstStyle/>
          <a:p>
            <a:pPr marL="514350" indent="-514350">
              <a:spcBef>
                <a:spcPts val="0"/>
              </a:spcBef>
              <a:buFont typeface="Arial" panose="020B0604020202020204" pitchFamily="34" charset="0"/>
              <a:buAutoNum type="arabicPeriod"/>
            </a:pPr>
            <a:r>
              <a:rPr lang="en-US" sz="1400" dirty="0">
                <a:solidFill>
                  <a:srgbClr val="72B600"/>
                </a:solidFill>
              </a:rPr>
              <a:t>California </a:t>
            </a:r>
            <a:r>
              <a:rPr lang="en-US" sz="1400" dirty="0"/>
              <a:t>	</a:t>
            </a:r>
          </a:p>
          <a:p>
            <a:pPr lvl="1">
              <a:spcBef>
                <a:spcPts val="0"/>
              </a:spcBef>
            </a:pPr>
            <a:r>
              <a:rPr lang="en-US" altLang="en-US" sz="1400" dirty="0">
                <a:solidFill>
                  <a:srgbClr val="FD2424"/>
                </a:solidFill>
                <a:hlinkClick r:id="rId2"/>
              </a:rPr>
              <a:t>https://www.calpers.ca.gov/page/employers/policies-and-procedures/aca-guidance</a:t>
            </a:r>
            <a:endParaRPr lang="en-US" altLang="en-US" sz="1400" dirty="0">
              <a:solidFill>
                <a:schemeClr val="tx1"/>
              </a:solidFill>
            </a:endParaRPr>
          </a:p>
          <a:p>
            <a:pPr lvl="1">
              <a:spcBef>
                <a:spcPts val="0"/>
              </a:spcBef>
            </a:pPr>
            <a:r>
              <a:rPr lang="en-US" altLang="en-US" sz="1400" u="sng" dirty="0">
                <a:solidFill>
                  <a:srgbClr val="FD2424"/>
                </a:solidFill>
                <a:hlinkClick r:id="rId3"/>
              </a:rPr>
              <a:t>https://www.ftb.ca.gov/file/business/report-mec-info/index.asp</a:t>
            </a:r>
            <a:endParaRPr lang="en-US" altLang="en-US" sz="1400" dirty="0">
              <a:solidFill>
                <a:schemeClr val="tx1"/>
              </a:solidFill>
            </a:endParaRPr>
          </a:p>
          <a:p>
            <a:pPr marL="514350" indent="-514350">
              <a:spcBef>
                <a:spcPts val="0"/>
              </a:spcBef>
              <a:buFont typeface="Arial" panose="020B0604020202020204" pitchFamily="34" charset="0"/>
              <a:buAutoNum type="arabicPeriod"/>
            </a:pPr>
            <a:r>
              <a:rPr lang="en-US" sz="1400" dirty="0">
                <a:solidFill>
                  <a:srgbClr val="72B600"/>
                </a:solidFill>
              </a:rPr>
              <a:t>Washington, DC</a:t>
            </a:r>
          </a:p>
          <a:p>
            <a:pPr lvl="1">
              <a:spcBef>
                <a:spcPts val="0"/>
              </a:spcBef>
            </a:pPr>
            <a:r>
              <a:rPr lang="en-US" sz="1400" dirty="0"/>
              <a:t> </a:t>
            </a:r>
            <a:r>
              <a:rPr lang="en-US" altLang="en-US" sz="1400" u="sng" dirty="0">
                <a:solidFill>
                  <a:srgbClr val="FD2424"/>
                </a:solidFill>
                <a:hlinkClick r:id="rId4"/>
              </a:rPr>
              <a:t>https://otr.cfo.dc.gov/sites/default/files/dc/sites/otr/publication/attachments/FAQ%20reporting%20SRP%20Update.3.31.20.pdf</a:t>
            </a:r>
            <a:endParaRPr lang="en-US" altLang="en-US" sz="1400" dirty="0">
              <a:solidFill>
                <a:schemeClr val="tx1"/>
              </a:solidFill>
            </a:endParaRPr>
          </a:p>
          <a:p>
            <a:pPr marL="514350" indent="-514350">
              <a:spcBef>
                <a:spcPts val="0"/>
              </a:spcBef>
              <a:buFont typeface="Arial" panose="020B0604020202020204" pitchFamily="34" charset="0"/>
              <a:buAutoNum type="arabicPeriod"/>
            </a:pPr>
            <a:r>
              <a:rPr lang="en-US" sz="1400" dirty="0">
                <a:solidFill>
                  <a:srgbClr val="72B600"/>
                </a:solidFill>
              </a:rPr>
              <a:t>Massachusetts</a:t>
            </a:r>
          </a:p>
          <a:p>
            <a:pPr lvl="1" eaLnBrk="0" fontAlgn="base" hangingPunct="0">
              <a:spcBef>
                <a:spcPct val="0"/>
              </a:spcBef>
            </a:pPr>
            <a:r>
              <a:rPr lang="en-US" altLang="en-US" sz="1400" u="sng" dirty="0">
                <a:solidFill>
                  <a:srgbClr val="FD2424"/>
                </a:solidFill>
                <a:hlinkClick r:id="rId5"/>
              </a:rPr>
              <a:t>https://www.mass.gov/info-details/health-care-frequently-asked-questions-for-employers#general-questions-</a:t>
            </a:r>
            <a:endParaRPr lang="en-US" altLang="en-US" sz="1400" dirty="0">
              <a:solidFill>
                <a:schemeClr val="tx1"/>
              </a:solidFill>
            </a:endParaRPr>
          </a:p>
          <a:p>
            <a:pPr lvl="1" eaLnBrk="0" fontAlgn="base" hangingPunct="0">
              <a:spcBef>
                <a:spcPct val="0"/>
              </a:spcBef>
            </a:pPr>
            <a:r>
              <a:rPr lang="en-US" altLang="en-US" sz="1400" u="sng" dirty="0">
                <a:solidFill>
                  <a:srgbClr val="FD2424"/>
                </a:solidFill>
                <a:hlinkClick r:id="rId6"/>
              </a:rPr>
              <a:t>https://www.mass.gov/service-details/health-care-reform-for-employers</a:t>
            </a:r>
            <a:endParaRPr lang="en-US" altLang="en-US" sz="1400" u="sng" dirty="0">
              <a:solidFill>
                <a:srgbClr val="FD2424"/>
              </a:solidFill>
            </a:endParaRPr>
          </a:p>
          <a:p>
            <a:pPr marL="514350" indent="-514350">
              <a:spcBef>
                <a:spcPts val="0"/>
              </a:spcBef>
              <a:buAutoNum type="arabicPeriod"/>
            </a:pPr>
            <a:r>
              <a:rPr lang="en-US" sz="1400" dirty="0">
                <a:solidFill>
                  <a:srgbClr val="72B600"/>
                </a:solidFill>
              </a:rPr>
              <a:t>New Jersey</a:t>
            </a:r>
          </a:p>
          <a:p>
            <a:pPr lvl="1">
              <a:spcBef>
                <a:spcPts val="0"/>
              </a:spcBef>
            </a:pPr>
            <a:r>
              <a:rPr lang="en-US" altLang="en-US" sz="1400" u="sng" dirty="0">
                <a:solidFill>
                  <a:srgbClr val="FD2424"/>
                </a:solidFill>
                <a:hlinkClick r:id="rId7"/>
              </a:rPr>
              <a:t>https://nj.gov/treasury/njhealthinsurancemandate/employers.shtml</a:t>
            </a:r>
            <a:r>
              <a:rPr lang="en-US" sz="1400" dirty="0"/>
              <a:t> </a:t>
            </a:r>
          </a:p>
          <a:p>
            <a:pPr marL="514350" indent="-514350">
              <a:spcBef>
                <a:spcPts val="0"/>
              </a:spcBef>
              <a:buFont typeface="Arial" panose="020B0604020202020204" pitchFamily="34" charset="0"/>
              <a:buAutoNum type="arabicPeriod"/>
            </a:pPr>
            <a:r>
              <a:rPr lang="en-US" sz="1400" dirty="0">
                <a:solidFill>
                  <a:srgbClr val="72B600"/>
                </a:solidFill>
              </a:rPr>
              <a:t>Rhode Island 	</a:t>
            </a:r>
          </a:p>
          <a:p>
            <a:pPr marL="742950" lvl="1" indent="-285750" eaLnBrk="0" fontAlgn="base" hangingPunct="0">
              <a:spcBef>
                <a:spcPct val="0"/>
              </a:spcBef>
            </a:pPr>
            <a:r>
              <a:rPr lang="en-US" altLang="en-US" sz="1400" u="sng" dirty="0">
                <a:solidFill>
                  <a:srgbClr val="FD2424"/>
                </a:solidFill>
                <a:hlinkClick r:id="rId8"/>
              </a:rPr>
              <a:t>http://www.ohic.ri.gov/ohic-employers.php</a:t>
            </a:r>
            <a:endParaRPr lang="en-US" altLang="en-US" sz="1400" u="sng" dirty="0">
              <a:solidFill>
                <a:srgbClr val="FD2424"/>
              </a:solidFill>
            </a:endParaRPr>
          </a:p>
          <a:p>
            <a:pPr marL="742950" lvl="1" indent="-285750" eaLnBrk="0" fontAlgn="base" hangingPunct="0">
              <a:spcBef>
                <a:spcPct val="0"/>
              </a:spcBef>
            </a:pPr>
            <a:endParaRPr lang="en-US" altLang="en-US" sz="800" dirty="0">
              <a:solidFill>
                <a:schemeClr val="tx1"/>
              </a:solidFill>
            </a:endParaRPr>
          </a:p>
          <a:p>
            <a:pPr lvl="1">
              <a:spcBef>
                <a:spcPts val="0"/>
              </a:spcBef>
            </a:pPr>
            <a:endParaRPr lang="en-US" sz="800" dirty="0"/>
          </a:p>
          <a:p>
            <a:pPr marL="514350" indent="-514350">
              <a:buFont typeface="Arial" panose="020B0604020202020204" pitchFamily="34" charset="0"/>
              <a:buAutoNum type="arabicPeriod"/>
            </a:pPr>
            <a:endParaRPr lang="en-US" dirty="0"/>
          </a:p>
          <a:p>
            <a:pPr marL="514350" indent="-514350">
              <a:buAutoNum type="arabicPeriod"/>
            </a:pPr>
            <a:endParaRPr lang="en-US" dirty="0"/>
          </a:p>
        </p:txBody>
      </p:sp>
      <p:sp>
        <p:nvSpPr>
          <p:cNvPr id="4" name="Rectangle 1">
            <a:extLst>
              <a:ext uri="{FF2B5EF4-FFF2-40B4-BE49-F238E27FC236}">
                <a16:creationId xmlns:a16="http://schemas.microsoft.com/office/drawing/2014/main" id="{483D313A-3B3E-489E-9538-BA813AAE0768}"/>
              </a:ext>
            </a:extLst>
          </p:cNvPr>
          <p:cNvSpPr>
            <a:spLocks noChangeArrowheads="1"/>
          </p:cNvSpPr>
          <p:nvPr/>
        </p:nvSpPr>
        <p:spPr bwMode="auto">
          <a:xfrm>
            <a:off x="838200" y="5722633"/>
            <a:ext cx="12192000"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
                <a:srgbClr val="72B600"/>
              </a:buClr>
              <a:buSzTx/>
              <a:buFont typeface="Arial" panose="020B0604020202020204" pitchFamily="34" charset="0"/>
              <a:buChar char="•"/>
              <a:tabLst/>
            </a:pPr>
            <a:endParaRPr kumimoji="0" lang="en-US" altLang="en-US" sz="1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00751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A9FF-D1F0-420A-A079-CA9E8A94BC69}"/>
              </a:ext>
            </a:extLst>
          </p:cNvPr>
          <p:cNvSpPr>
            <a:spLocks noGrp="1"/>
          </p:cNvSpPr>
          <p:nvPr>
            <p:ph type="title"/>
          </p:nvPr>
        </p:nvSpPr>
        <p:spPr/>
        <p:txBody>
          <a:bodyPr/>
          <a:lstStyle/>
          <a:p>
            <a:r>
              <a:rPr lang="en-US" dirty="0"/>
              <a:t>Small </a:t>
            </a:r>
            <a:r>
              <a:rPr lang="en-US" u="sng" dirty="0">
                <a:solidFill>
                  <a:srgbClr val="72B600"/>
                </a:solidFill>
              </a:rPr>
              <a:t>Self-Insured</a:t>
            </a:r>
            <a:r>
              <a:rPr lang="en-US" dirty="0">
                <a:solidFill>
                  <a:srgbClr val="72B600"/>
                </a:solidFill>
              </a:rPr>
              <a:t> </a:t>
            </a:r>
            <a:r>
              <a:rPr lang="en-US" dirty="0"/>
              <a:t>Employers</a:t>
            </a:r>
          </a:p>
        </p:txBody>
      </p:sp>
      <p:sp>
        <p:nvSpPr>
          <p:cNvPr id="3" name="Content Placeholder 2">
            <a:extLst>
              <a:ext uri="{FF2B5EF4-FFF2-40B4-BE49-F238E27FC236}">
                <a16:creationId xmlns:a16="http://schemas.microsoft.com/office/drawing/2014/main" id="{FFD6ED02-0A6C-4F47-B38C-824B390D74D8}"/>
              </a:ext>
            </a:extLst>
          </p:cNvPr>
          <p:cNvSpPr>
            <a:spLocks noGrp="1"/>
          </p:cNvSpPr>
          <p:nvPr>
            <p:ph idx="1"/>
          </p:nvPr>
        </p:nvSpPr>
        <p:spPr>
          <a:xfrm>
            <a:off x="1088922" y="1528456"/>
            <a:ext cx="10515600" cy="4178665"/>
          </a:xfrm>
        </p:spPr>
        <p:txBody>
          <a:bodyPr>
            <a:normAutofit/>
          </a:bodyPr>
          <a:lstStyle/>
          <a:p>
            <a:pPr marL="0" indent="0">
              <a:lnSpc>
                <a:spcPct val="120000"/>
              </a:lnSpc>
              <a:spcBef>
                <a:spcPts val="0"/>
              </a:spcBef>
              <a:spcAft>
                <a:spcPts val="0"/>
              </a:spcAft>
              <a:buNone/>
            </a:pPr>
            <a:r>
              <a:rPr lang="en-US" sz="1600" dirty="0"/>
              <a:t>Non-ALE Employers - Having fewer than 50 FTEs  </a:t>
            </a:r>
          </a:p>
          <a:p>
            <a:pPr marL="0" indent="0">
              <a:lnSpc>
                <a:spcPct val="120000"/>
              </a:lnSpc>
              <a:spcBef>
                <a:spcPts val="0"/>
              </a:spcBef>
              <a:spcAft>
                <a:spcPts val="0"/>
              </a:spcAft>
              <a:buNone/>
            </a:pPr>
            <a:r>
              <a:rPr lang="en-US" sz="1600" dirty="0"/>
              <a:t>Are not required to provide a </a:t>
            </a:r>
            <a:r>
              <a:rPr lang="en-US" sz="1600" dirty="0">
                <a:solidFill>
                  <a:schemeClr val="accent6"/>
                </a:solidFill>
              </a:rPr>
              <a:t>1095-B Form </a:t>
            </a:r>
            <a:r>
              <a:rPr lang="en-US" sz="1600" dirty="0"/>
              <a:t>to Employees but must:</a:t>
            </a:r>
          </a:p>
          <a:p>
            <a:pPr marL="914400" lvl="1" indent="-457200">
              <a:lnSpc>
                <a:spcPct val="120000"/>
              </a:lnSpc>
              <a:spcBef>
                <a:spcPts val="0"/>
              </a:spcBef>
              <a:spcAft>
                <a:spcPts val="0"/>
              </a:spcAft>
              <a:buFont typeface="+mj-lt"/>
              <a:buAutoNum type="arabicPeriod"/>
            </a:pPr>
            <a:r>
              <a:rPr lang="en-US" sz="1600" dirty="0"/>
              <a:t>Post on its website that Forms 1095-B are available with contact information to obtain a form</a:t>
            </a:r>
          </a:p>
          <a:p>
            <a:pPr marL="914400" lvl="1" indent="-457200">
              <a:lnSpc>
                <a:spcPct val="120000"/>
              </a:lnSpc>
              <a:spcBef>
                <a:spcPts val="0"/>
              </a:spcBef>
              <a:spcAft>
                <a:spcPts val="0"/>
              </a:spcAft>
              <a:buFont typeface="+mj-lt"/>
              <a:buAutoNum type="arabicPeriod"/>
            </a:pPr>
            <a:r>
              <a:rPr lang="en-US" sz="1600" dirty="0"/>
              <a:t>Employer must provide a form within 30-days from the request  </a:t>
            </a:r>
          </a:p>
          <a:p>
            <a:pPr marL="914400" lvl="1" indent="-457200">
              <a:lnSpc>
                <a:spcPct val="120000"/>
              </a:lnSpc>
              <a:spcBef>
                <a:spcPts val="0"/>
              </a:spcBef>
              <a:spcAft>
                <a:spcPts val="0"/>
              </a:spcAft>
              <a:buFont typeface="+mj-lt"/>
              <a:buAutoNum type="arabicPeriod"/>
            </a:pPr>
            <a:r>
              <a:rPr lang="en-US" sz="1600" dirty="0"/>
              <a:t>Employer </a:t>
            </a:r>
            <a:r>
              <a:rPr lang="en-US" sz="1600" dirty="0">
                <a:solidFill>
                  <a:srgbClr val="72B600"/>
                </a:solidFill>
              </a:rPr>
              <a:t>must file </a:t>
            </a:r>
            <a:r>
              <a:rPr lang="en-US" sz="1600" dirty="0"/>
              <a:t>form 1094-B with 1095-B forms with the IRS</a:t>
            </a:r>
          </a:p>
          <a:p>
            <a:pPr marL="0" indent="0">
              <a:lnSpc>
                <a:spcPct val="120000"/>
              </a:lnSpc>
              <a:spcBef>
                <a:spcPts val="0"/>
              </a:spcBef>
              <a:spcAft>
                <a:spcPts val="0"/>
              </a:spcAft>
              <a:buNone/>
            </a:pPr>
            <a:endParaRPr lang="en-US" sz="1600" dirty="0"/>
          </a:p>
          <a:p>
            <a:pPr marL="0" indent="0">
              <a:lnSpc>
                <a:spcPct val="120000"/>
              </a:lnSpc>
              <a:spcBef>
                <a:spcPts val="0"/>
              </a:spcBef>
              <a:spcAft>
                <a:spcPts val="0"/>
              </a:spcAft>
              <a:buNone/>
            </a:pPr>
            <a:r>
              <a:rPr lang="en-US" sz="1600" dirty="0"/>
              <a:t>ALE Employers (Self-Insured) </a:t>
            </a:r>
          </a:p>
          <a:p>
            <a:pPr marL="914400" indent="-457200">
              <a:lnSpc>
                <a:spcPct val="120000"/>
              </a:lnSpc>
              <a:spcBef>
                <a:spcPts val="0"/>
              </a:spcBef>
              <a:spcAft>
                <a:spcPts val="0"/>
              </a:spcAft>
              <a:buFont typeface="+mj-lt"/>
              <a:buAutoNum type="arabicPeriod"/>
            </a:pPr>
            <a:r>
              <a:rPr lang="en-US" sz="1600" dirty="0"/>
              <a:t>Must continue using 1095-C for all full-time employees</a:t>
            </a:r>
          </a:p>
          <a:p>
            <a:pPr marL="914400" indent="-457200">
              <a:lnSpc>
                <a:spcPct val="120000"/>
              </a:lnSpc>
              <a:spcBef>
                <a:spcPts val="0"/>
              </a:spcBef>
              <a:spcAft>
                <a:spcPts val="0"/>
              </a:spcAft>
              <a:buFont typeface="+mj-lt"/>
              <a:buAutoNum type="arabicPeriod"/>
            </a:pPr>
            <a:r>
              <a:rPr lang="en-US" sz="1600" dirty="0"/>
              <a:t>No penalty for not issuing 1095-B form to “part-time” employees who are covered under the self-insured health plan</a:t>
            </a:r>
          </a:p>
          <a:p>
            <a:pPr marL="1371600" lvl="1" indent="-457200">
              <a:lnSpc>
                <a:spcPct val="120000"/>
              </a:lnSpc>
              <a:spcBef>
                <a:spcPts val="0"/>
              </a:spcBef>
              <a:spcAft>
                <a:spcPts val="0"/>
              </a:spcAft>
            </a:pPr>
            <a:r>
              <a:rPr lang="en-US" sz="1600" dirty="0"/>
              <a:t>Notice of 1095-B availability &amp; contact information must be posted on the employer's website</a:t>
            </a:r>
          </a:p>
          <a:p>
            <a:pPr marL="1371600" lvl="1" indent="-457200">
              <a:lnSpc>
                <a:spcPct val="120000"/>
              </a:lnSpc>
              <a:spcBef>
                <a:spcPts val="0"/>
              </a:spcBef>
              <a:spcAft>
                <a:spcPts val="0"/>
              </a:spcAft>
            </a:pPr>
            <a:r>
              <a:rPr lang="en-US" sz="1600" dirty="0"/>
              <a:t>1095-B provided within 30 days of the request</a:t>
            </a:r>
          </a:p>
          <a:p>
            <a:pPr marL="914400" indent="-457200">
              <a:lnSpc>
                <a:spcPct val="120000"/>
              </a:lnSpc>
              <a:spcBef>
                <a:spcPts val="0"/>
              </a:spcBef>
              <a:spcAft>
                <a:spcPts val="0"/>
              </a:spcAft>
              <a:buFont typeface="+mj-lt"/>
              <a:buAutoNum type="arabicPeriod"/>
            </a:pPr>
            <a:r>
              <a:rPr lang="en-US" sz="1600" dirty="0"/>
              <a:t>IRS reporting requirements must be met	</a:t>
            </a:r>
          </a:p>
          <a:p>
            <a:pPr marL="0" indent="0">
              <a:buNone/>
            </a:pPr>
            <a:endParaRPr lang="en-US" dirty="0"/>
          </a:p>
        </p:txBody>
      </p:sp>
    </p:spTree>
    <p:extLst>
      <p:ext uri="{BB962C8B-B14F-4D97-AF65-F5344CB8AC3E}">
        <p14:creationId xmlns:p14="http://schemas.microsoft.com/office/powerpoint/2010/main" val="226492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850F-6BE1-4AE3-9944-3F44272EB56D}"/>
              </a:ext>
            </a:extLst>
          </p:cNvPr>
          <p:cNvSpPr>
            <a:spLocks noGrp="1"/>
          </p:cNvSpPr>
          <p:nvPr>
            <p:ph type="title"/>
          </p:nvPr>
        </p:nvSpPr>
        <p:spPr>
          <a:xfrm>
            <a:off x="838200" y="365125"/>
            <a:ext cx="10515600" cy="1325563"/>
          </a:xfrm>
        </p:spPr>
        <p:txBody>
          <a:bodyPr>
            <a:noAutofit/>
          </a:bodyPr>
          <a:lstStyle/>
          <a:p>
            <a:r>
              <a:rPr lang="en-US" dirty="0"/>
              <a:t>Transition Relief – Good Faith No Longer Available </a:t>
            </a:r>
          </a:p>
        </p:txBody>
      </p:sp>
      <p:sp>
        <p:nvSpPr>
          <p:cNvPr id="3" name="Content Placeholder 2"/>
          <p:cNvSpPr>
            <a:spLocks noGrp="1"/>
          </p:cNvSpPr>
          <p:nvPr>
            <p:ph idx="1"/>
          </p:nvPr>
        </p:nvSpPr>
        <p:spPr>
          <a:xfrm>
            <a:off x="702733" y="1724854"/>
            <a:ext cx="10786533" cy="3514975"/>
          </a:xfrm>
        </p:spPr>
        <p:txBody>
          <a:bodyPr>
            <a:noAutofit/>
          </a:bodyPr>
          <a:lstStyle/>
          <a:p>
            <a:pPr marL="0" indent="0">
              <a:buNone/>
            </a:pPr>
            <a:r>
              <a:rPr lang="en-US" sz="1600" b="1" dirty="0"/>
              <a:t>6721 &amp; 6722 “</a:t>
            </a:r>
            <a:r>
              <a:rPr lang="en-US" sz="1600" b="1" u="sng" dirty="0"/>
              <a:t>Good Faith Effort</a:t>
            </a:r>
            <a:r>
              <a:rPr lang="en-US" sz="1600" b="1" dirty="0"/>
              <a:t>” </a:t>
            </a:r>
            <a:r>
              <a:rPr lang="en-US" sz="1600" dirty="0">
                <a:solidFill>
                  <a:srgbClr val="72B600"/>
                </a:solidFill>
              </a:rPr>
              <a:t>Transition Relief for 2021 and thereafter </a:t>
            </a:r>
            <a:r>
              <a:rPr lang="en-US" sz="1600" dirty="0"/>
              <a:t>– No longer available  for missing TIN and mismatched Name / SSN on 1095-C Forms.</a:t>
            </a:r>
          </a:p>
          <a:p>
            <a:pPr marL="0" indent="0">
              <a:buNone/>
            </a:pPr>
            <a:r>
              <a:rPr lang="en-US" sz="1600" b="1" u="sng" dirty="0">
                <a:solidFill>
                  <a:srgbClr val="2E5770"/>
                </a:solidFill>
              </a:rPr>
              <a:t>HOWEVER</a:t>
            </a:r>
            <a:r>
              <a:rPr lang="en-US" sz="1600" b="1" dirty="0">
                <a:solidFill>
                  <a:srgbClr val="2E5770"/>
                </a:solidFill>
              </a:rPr>
              <a:t>, </a:t>
            </a:r>
            <a:r>
              <a:rPr lang="en-US" sz="1600" dirty="0">
                <a:solidFill>
                  <a:srgbClr val="2E5770"/>
                </a:solidFill>
              </a:rPr>
              <a:t>the IRS will consider “</a:t>
            </a:r>
            <a:r>
              <a:rPr lang="en-US" sz="1600" b="1" dirty="0">
                <a:solidFill>
                  <a:srgbClr val="2E5770"/>
                </a:solidFill>
              </a:rPr>
              <a:t>Reasonable Cause</a:t>
            </a:r>
            <a:r>
              <a:rPr lang="en-US" sz="1600" dirty="0">
                <a:solidFill>
                  <a:srgbClr val="2E5770"/>
                </a:solidFill>
              </a:rPr>
              <a:t>” Penalty Relief for Errors beyond the employer’s control. If the employer receives a penalty notice, the employer needs to provide information to the IRS that the mismatch is beyond their control – not due to the employer’s mistake or neglect (employee provided false or incorrect information).</a:t>
            </a:r>
          </a:p>
          <a:p>
            <a:pPr marL="858838" indent="-457200">
              <a:buFont typeface="+mj-lt"/>
              <a:buAutoNum type="arabicPeriod"/>
            </a:pPr>
            <a:r>
              <a:rPr lang="en-US" sz="1600" dirty="0">
                <a:solidFill>
                  <a:srgbClr val="2E5770"/>
                </a:solidFill>
              </a:rPr>
              <a:t>Review employment records to verify that the SSN is accurate as reported </a:t>
            </a:r>
          </a:p>
          <a:p>
            <a:pPr marL="858838" indent="-457200">
              <a:buFont typeface="+mj-lt"/>
              <a:buAutoNum type="arabicPeriod"/>
            </a:pPr>
            <a:r>
              <a:rPr lang="en-US" sz="1600" dirty="0">
                <a:solidFill>
                  <a:srgbClr val="2E5770"/>
                </a:solidFill>
              </a:rPr>
              <a:t>Contact the employee for correction </a:t>
            </a:r>
          </a:p>
          <a:p>
            <a:pPr marL="858838" indent="-457200">
              <a:buFont typeface="+mj-lt"/>
              <a:buAutoNum type="arabicPeriod"/>
            </a:pPr>
            <a:r>
              <a:rPr lang="en-US" sz="1600" dirty="0">
                <a:solidFill>
                  <a:srgbClr val="2E5770"/>
                </a:solidFill>
              </a:rPr>
              <a:t>Maintain records on verification requests to employee &amp; </a:t>
            </a:r>
            <a:r>
              <a:rPr lang="en-US" sz="1600" u="sng" dirty="0">
                <a:solidFill>
                  <a:srgbClr val="2E5770"/>
                </a:solidFill>
              </a:rPr>
              <a:t>provide information to the IRS</a:t>
            </a:r>
            <a:r>
              <a:rPr lang="en-US" sz="1600" dirty="0">
                <a:solidFill>
                  <a:srgbClr val="2E5770"/>
                </a:solidFill>
              </a:rPr>
              <a:t> </a:t>
            </a:r>
          </a:p>
          <a:p>
            <a:pPr marL="858838" indent="-457200">
              <a:buFont typeface="+mj-lt"/>
              <a:buAutoNum type="arabicPeriod"/>
            </a:pPr>
            <a:r>
              <a:rPr lang="en-US" sz="1600" dirty="0">
                <a:solidFill>
                  <a:srgbClr val="2E5770"/>
                </a:solidFill>
              </a:rPr>
              <a:t>Other documentation to support errors / omissions were beyond the employer’s control </a:t>
            </a:r>
          </a:p>
          <a:p>
            <a:pPr marL="0" indent="0">
              <a:buNone/>
            </a:pPr>
            <a:endParaRPr lang="en-US" sz="1600" b="1" dirty="0">
              <a:solidFill>
                <a:srgbClr val="72B600"/>
              </a:solidFill>
            </a:endParaRPr>
          </a:p>
        </p:txBody>
      </p:sp>
    </p:spTree>
    <p:extLst>
      <p:ext uri="{BB962C8B-B14F-4D97-AF65-F5344CB8AC3E}">
        <p14:creationId xmlns:p14="http://schemas.microsoft.com/office/powerpoint/2010/main" val="1089224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21365</TotalTime>
  <Words>3143</Words>
  <Application>Microsoft Office PowerPoint</Application>
  <PresentationFormat>Widescreen</PresentationFormat>
  <Paragraphs>306</Paragraphs>
  <Slides>45</Slides>
  <Notes>1</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45</vt:i4>
      </vt:variant>
    </vt:vector>
  </HeadingPairs>
  <TitlesOfParts>
    <vt:vector size="64" baseType="lpstr">
      <vt:lpstr>Arial</vt:lpstr>
      <vt:lpstr>Arial Narrow</vt:lpstr>
      <vt:lpstr>Calibri</vt:lpstr>
      <vt:lpstr>Calibri Light</vt:lpstr>
      <vt:lpstr>Helvetica LT Std Cond Light</vt:lpstr>
      <vt:lpstr>HelveticaNeue LT 45 Light</vt:lpstr>
      <vt:lpstr>HelveticaNeue LT 55 Roman</vt:lpstr>
      <vt:lpstr>HelveticaNeue LT 65 Medium</vt:lpstr>
      <vt:lpstr>HelveticaNeueLT Std Med Cn</vt:lpstr>
      <vt:lpstr>Times New Roman</vt:lpstr>
      <vt:lpstr>Wingdings</vt:lpstr>
      <vt:lpstr>Custom Design</vt:lpstr>
      <vt:lpstr>1_Custom Design</vt:lpstr>
      <vt:lpstr>5_Custom Design</vt:lpstr>
      <vt:lpstr>2_Custom Design</vt:lpstr>
      <vt:lpstr>3_Custom Design</vt:lpstr>
      <vt:lpstr>4_Custom Design</vt:lpstr>
      <vt:lpstr>6_Custom Design</vt:lpstr>
      <vt:lpstr>7_Custom Design</vt:lpstr>
      <vt:lpstr>PowerPoint Presentation</vt:lpstr>
      <vt:lpstr>Before We Begin</vt:lpstr>
      <vt:lpstr>PowerPoint Presentation</vt:lpstr>
      <vt:lpstr>PowerPoint Presentation</vt:lpstr>
      <vt:lpstr>Presenter</vt:lpstr>
      <vt:lpstr>What’s New and What’s Not</vt:lpstr>
      <vt:lpstr>ACA State Filing Reference Information</vt:lpstr>
      <vt:lpstr>Small Self-Insured Employers</vt:lpstr>
      <vt:lpstr>Transition Relief – Good Faith No Longer Available </vt:lpstr>
      <vt:lpstr>Affordability Changes </vt:lpstr>
      <vt:lpstr>Common Employer Mistakes</vt:lpstr>
      <vt:lpstr>Common Employer Mistakes </vt:lpstr>
      <vt:lpstr>Common Employer Mistakes </vt:lpstr>
      <vt:lpstr>Common Employer Mistakes </vt:lpstr>
      <vt:lpstr>Minimum Value &amp; Minimum Essential Coverage Plan </vt:lpstr>
      <vt:lpstr>PowerPoint Presentation</vt:lpstr>
      <vt:lpstr>ACA 1095-C Current Codes </vt:lpstr>
      <vt:lpstr>1095-C Line 16 Codes </vt:lpstr>
      <vt:lpstr>ALE Determination / FTE Count </vt:lpstr>
      <vt:lpstr>The Payroll Challenges</vt:lpstr>
      <vt:lpstr>From the Employer Side</vt:lpstr>
      <vt:lpstr>Employer Shared Responsibility Payment (ESRP) </vt:lpstr>
      <vt:lpstr>Employer Shared Responsibility Provisions</vt:lpstr>
      <vt:lpstr>IRS Enforcement of Pay or Play Penalty – Letter 226J</vt:lpstr>
      <vt:lpstr>IRS Enforcement of Pay or Play Penalty – Letter 226J</vt:lpstr>
      <vt:lpstr>ESRP Assessment and Payment</vt:lpstr>
      <vt:lpstr>ESRP Assessment and Payment</vt:lpstr>
      <vt:lpstr>ESRP Assessment and Payment</vt:lpstr>
      <vt:lpstr>5699 Letter - Reporting Penalties</vt:lpstr>
      <vt:lpstr>IRS 5699 Letter  / 5698 Follow-up Letter </vt:lpstr>
      <vt:lpstr>IRS 5699 Letter </vt:lpstr>
      <vt:lpstr>5698 IRS Follow-up  Letter</vt:lpstr>
      <vt:lpstr>CP220J IRS Penalty  Notice</vt:lpstr>
      <vt:lpstr>Penalty Rates </vt:lpstr>
      <vt:lpstr>Before Q&amp;A</vt:lpstr>
      <vt:lpstr>QUESTIONS </vt:lpstr>
      <vt:lpstr>BASIC’s ACA Solution </vt:lpstr>
      <vt:lpstr>Reporting For Any Employer!</vt:lpstr>
      <vt:lpstr>Why ACA Elevate?</vt:lpstr>
      <vt:lpstr>ACA Elevate: The Process</vt:lpstr>
      <vt:lpstr>ACA Workbook</vt:lpstr>
      <vt:lpstr>ACA Elevate – Mail Option*</vt:lpstr>
      <vt:lpstr>PowerPoint Presentation</vt:lpstr>
      <vt:lpstr>THANK YOU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Mulder</dc:creator>
  <cp:lastModifiedBy>Vila Linda Ligas</cp:lastModifiedBy>
  <cp:revision>220</cp:revision>
  <cp:lastPrinted>2021-10-29T19:08:50Z</cp:lastPrinted>
  <dcterms:created xsi:type="dcterms:W3CDTF">2018-09-11T18:45:44Z</dcterms:created>
  <dcterms:modified xsi:type="dcterms:W3CDTF">2023-10-06T14:09:43Z</dcterms:modified>
</cp:coreProperties>
</file>